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3"/>
  </p:notesMasterIdLst>
  <p:sldIdLst>
    <p:sldId id="286" r:id="rId5"/>
    <p:sldId id="327" r:id="rId6"/>
    <p:sldId id="315" r:id="rId7"/>
    <p:sldId id="331" r:id="rId8"/>
    <p:sldId id="338" r:id="rId9"/>
    <p:sldId id="337" r:id="rId10"/>
    <p:sldId id="336" r:id="rId11"/>
    <p:sldId id="333" r:id="rId12"/>
  </p:sldIdLst>
  <p:sldSz cx="12192000" cy="6858000"/>
  <p:notesSz cx="6669088"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1F06BB43-DB7A-494B-9CC4-970DFF43A8BC}">
          <p14:sldIdLst>
            <p14:sldId id="286"/>
            <p14:sldId id="327"/>
            <p14:sldId id="315"/>
            <p14:sldId id="331"/>
            <p14:sldId id="338"/>
            <p14:sldId id="337"/>
            <p14:sldId id="336"/>
            <p14:sldId id="33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1F90C6-4632-4412-2A44-963D214CF689}" name="Anna Klüpfel - Kommunale Allianz Main-Wein-Garten e.V." initials="AK-KAMe" userId="Anna Klüpfel - Kommunale Allianz Main-Wein-Garten e.V."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F8C"/>
    <a:srgbClr val="A5B4CD"/>
    <a:srgbClr val="AFC800"/>
    <a:srgbClr val="849E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59" autoAdjust="0"/>
    <p:restoredTop sz="63229" autoAdjust="0"/>
  </p:normalViewPr>
  <p:slideViewPr>
    <p:cSldViewPr snapToGrid="0">
      <p:cViewPr varScale="1">
        <p:scale>
          <a:sx n="50" d="100"/>
          <a:sy n="50" d="100"/>
        </p:scale>
        <p:origin x="917"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6"/>
            <a:ext cx="2889938" cy="498055"/>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777607" y="6"/>
            <a:ext cx="2889938" cy="498055"/>
          </a:xfrm>
          <a:prstGeom prst="rect">
            <a:avLst/>
          </a:prstGeom>
        </p:spPr>
        <p:txBody>
          <a:bodyPr vert="horz" lIns="91440" tIns="45720" rIns="91440" bIns="45720" rtlCol="0"/>
          <a:lstStyle>
            <a:lvl1pPr algn="r">
              <a:defRPr sz="1200"/>
            </a:lvl1pPr>
          </a:lstStyle>
          <a:p>
            <a:fld id="{86A2CE47-4027-4886-AF88-AEDD565939DB}" type="datetimeFigureOut">
              <a:rPr lang="de-DE" smtClean="0"/>
              <a:t>13.05.2022</a:t>
            </a:fld>
            <a:endParaRPr lang="de-DE"/>
          </a:p>
        </p:txBody>
      </p:sp>
      <p:sp>
        <p:nvSpPr>
          <p:cNvPr id="4" name="Folienbildplatzhalter 3"/>
          <p:cNvSpPr>
            <a:spLocks noGrp="1" noRot="1" noChangeAspect="1"/>
          </p:cNvSpPr>
          <p:nvPr>
            <p:ph type="sldImg" idx="2"/>
          </p:nvPr>
        </p:nvSpPr>
        <p:spPr>
          <a:xfrm>
            <a:off x="357188" y="1239838"/>
            <a:ext cx="5954712" cy="3351212"/>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66909" y="4777197"/>
            <a:ext cx="5335270" cy="3908615"/>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1" y="9428588"/>
            <a:ext cx="2889938" cy="498054"/>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777607" y="9428588"/>
            <a:ext cx="2889938" cy="498054"/>
          </a:xfrm>
          <a:prstGeom prst="rect">
            <a:avLst/>
          </a:prstGeom>
        </p:spPr>
        <p:txBody>
          <a:bodyPr vert="horz" lIns="91440" tIns="45720" rIns="91440" bIns="45720" rtlCol="0" anchor="b"/>
          <a:lstStyle>
            <a:lvl1pPr algn="r">
              <a:defRPr sz="1200"/>
            </a:lvl1pPr>
          </a:lstStyle>
          <a:p>
            <a:fld id="{F0760D60-7274-454D-BB2F-F2B1AE2D1A52}" type="slidenum">
              <a:rPr lang="de-DE" smtClean="0"/>
              <a:t>‹Nr.›</a:t>
            </a:fld>
            <a:endParaRPr lang="de-DE"/>
          </a:p>
        </p:txBody>
      </p:sp>
    </p:spTree>
    <p:extLst>
      <p:ext uri="{BB962C8B-B14F-4D97-AF65-F5344CB8AC3E}">
        <p14:creationId xmlns:p14="http://schemas.microsoft.com/office/powerpoint/2010/main" val="656745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endParaRPr lang="de-DE" dirty="0"/>
          </a:p>
        </p:txBody>
      </p:sp>
      <p:sp>
        <p:nvSpPr>
          <p:cNvPr id="4" name="Foliennummernplatzhalter 3"/>
          <p:cNvSpPr>
            <a:spLocks noGrp="1"/>
          </p:cNvSpPr>
          <p:nvPr>
            <p:ph type="sldNum" sz="quarter" idx="10"/>
          </p:nvPr>
        </p:nvSpPr>
        <p:spPr/>
        <p:txBody>
          <a:bodyPr/>
          <a:lstStyle/>
          <a:p>
            <a:fld id="{F0760D60-7274-454D-BB2F-F2B1AE2D1A52}" type="slidenum">
              <a:rPr lang="de-DE" smtClean="0"/>
              <a:t>1</a:t>
            </a:fld>
            <a:endParaRPr lang="de-DE"/>
          </a:p>
        </p:txBody>
      </p:sp>
    </p:spTree>
    <p:extLst>
      <p:ext uri="{BB962C8B-B14F-4D97-AF65-F5344CB8AC3E}">
        <p14:creationId xmlns:p14="http://schemas.microsoft.com/office/powerpoint/2010/main" val="145300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sz="1050" b="1" dirty="0"/>
          </a:p>
        </p:txBody>
      </p:sp>
      <p:sp>
        <p:nvSpPr>
          <p:cNvPr id="4" name="Foliennummernplatzhalter 3"/>
          <p:cNvSpPr>
            <a:spLocks noGrp="1"/>
          </p:cNvSpPr>
          <p:nvPr>
            <p:ph type="sldNum" sz="quarter" idx="5"/>
          </p:nvPr>
        </p:nvSpPr>
        <p:spPr/>
        <p:txBody>
          <a:bodyPr/>
          <a:lstStyle/>
          <a:p>
            <a:fld id="{F0760D60-7274-454D-BB2F-F2B1AE2D1A52}" type="slidenum">
              <a:rPr lang="de-DE" smtClean="0"/>
              <a:t>2</a:t>
            </a:fld>
            <a:endParaRPr lang="de-DE"/>
          </a:p>
        </p:txBody>
      </p:sp>
    </p:spTree>
    <p:extLst>
      <p:ext uri="{BB962C8B-B14F-4D97-AF65-F5344CB8AC3E}">
        <p14:creationId xmlns:p14="http://schemas.microsoft.com/office/powerpoint/2010/main" val="1159199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r>
              <a:rPr lang="de-DE" sz="1050" b="1" u="none" dirty="0"/>
              <a:t>Bayerisches Staatsministerium für Unterricht und Kultus</a:t>
            </a:r>
          </a:p>
          <a:p>
            <a:pPr marL="0" indent="0">
              <a:buFont typeface="Arial" panose="020B0604020202020204" pitchFamily="34" charset="0"/>
              <a:buNone/>
            </a:pPr>
            <a:endParaRPr lang="de-DE" sz="1050" b="0" u="none" dirty="0"/>
          </a:p>
          <a:p>
            <a:pPr marL="0" indent="0">
              <a:buFont typeface="Arial" panose="020B0604020202020204" pitchFamily="34" charset="0"/>
              <a:buNone/>
            </a:pPr>
            <a:r>
              <a:rPr lang="de-DE" sz="1050" b="0" u="none" dirty="0"/>
              <a:t>Die Förderung </a:t>
            </a:r>
            <a:r>
              <a:rPr lang="de-DE" sz="1050" b="0" u="none" dirty="0" err="1"/>
              <a:t>DigitalPakt</a:t>
            </a:r>
            <a:r>
              <a:rPr lang="de-DE" sz="1050" b="0" u="none" dirty="0"/>
              <a:t> Schule des Bundes existiert bereits seit 2019 – Fokus liegt hier vor allem auf dem Ausbau der IT-Infrastruktur in Schulen</a:t>
            </a:r>
          </a:p>
          <a:p>
            <a:pPr marL="0" indent="0">
              <a:buFont typeface="Arial" panose="020B0604020202020204" pitchFamily="34" charset="0"/>
              <a:buNone/>
            </a:pPr>
            <a:r>
              <a:rPr lang="de-DE" sz="1050" b="0" u="none" dirty="0"/>
              <a:t>2020 wurde der </a:t>
            </a:r>
            <a:r>
              <a:rPr lang="de-DE" sz="1050" b="0" u="none" dirty="0" err="1"/>
              <a:t>DigitalPakt</a:t>
            </a:r>
            <a:r>
              <a:rPr lang="de-DE" sz="1050" b="0" u="none" dirty="0"/>
              <a:t> um die Förderung der technischen IT-Administration erweitert</a:t>
            </a:r>
          </a:p>
          <a:p>
            <a:pPr marL="0" indent="0">
              <a:buFont typeface="Arial" panose="020B0604020202020204" pitchFamily="34" charset="0"/>
              <a:buNone/>
            </a:pPr>
            <a:r>
              <a:rPr lang="de-DE" sz="1050" b="0" u="none" dirty="0"/>
              <a:t>Zusätzlich sollen durch die Förderung Land „nicht durch Einnahmen aus dem </a:t>
            </a:r>
            <a:r>
              <a:rPr lang="de-DE" sz="1050" b="0" u="none" dirty="0" err="1"/>
              <a:t>DigitalPakt</a:t>
            </a:r>
            <a:r>
              <a:rPr lang="de-DE" sz="1050" b="0" u="none" dirty="0"/>
              <a:t> abgedeckte Kosten“ der IT-Administration abgedeckt werden. </a:t>
            </a:r>
          </a:p>
          <a:p>
            <a:pPr marL="0" indent="0">
              <a:buFont typeface="Arial" panose="020B0604020202020204" pitchFamily="34" charset="0"/>
              <a:buNone/>
            </a:pPr>
            <a:endParaRPr lang="de-DE" sz="1050" b="1" u="sng" dirty="0"/>
          </a:p>
          <a:p>
            <a:pPr marL="0" indent="0">
              <a:buFont typeface="Arial" panose="020B0604020202020204" pitchFamily="34" charset="0"/>
              <a:buNone/>
            </a:pPr>
            <a:r>
              <a:rPr lang="de-DE" sz="1050" b="1" u="sng" dirty="0" err="1"/>
              <a:t>DigitalPakt</a:t>
            </a:r>
            <a:r>
              <a:rPr lang="de-DE" sz="1050" b="1" u="sng" dirty="0"/>
              <a:t> Schulen (allgemein)</a:t>
            </a:r>
          </a:p>
          <a:p>
            <a:pPr marL="0" indent="0">
              <a:buFont typeface="Arial" panose="020B0604020202020204" pitchFamily="34" charset="0"/>
              <a:buNone/>
            </a:pPr>
            <a:r>
              <a:rPr lang="de-DE" sz="1050" b="0" dirty="0"/>
              <a:t>5 Jahre – 2019 – 2024</a:t>
            </a:r>
            <a:endParaRPr lang="de-DE" sz="1050" b="1" dirty="0"/>
          </a:p>
          <a:p>
            <a:pPr marL="171450" indent="-171450">
              <a:buFont typeface="Arial" panose="020B0604020202020204" pitchFamily="34" charset="0"/>
              <a:buChar char="•"/>
            </a:pPr>
            <a:r>
              <a:rPr lang="de-DE" sz="1050" b="1" dirty="0"/>
              <a:t>Was wird gefördert? </a:t>
            </a:r>
          </a:p>
          <a:p>
            <a:pPr marL="171450" indent="-171450">
              <a:buFontTx/>
              <a:buChar char="-"/>
            </a:pPr>
            <a:r>
              <a:rPr lang="de-DE" sz="1400" dirty="0"/>
              <a:t>Aufbau oder Verbesserung der digitalen Vernetzung in Schulgebäuden und auf Schulgeländen</a:t>
            </a:r>
          </a:p>
          <a:p>
            <a:pPr marL="171450" indent="-171450">
              <a:buFontTx/>
              <a:buChar char="-"/>
            </a:pPr>
            <a:r>
              <a:rPr lang="de-DE" sz="1400" dirty="0"/>
              <a:t>Pädagogischer Standard-Schulserver</a:t>
            </a:r>
          </a:p>
          <a:p>
            <a:pPr marL="171450" indent="-171450">
              <a:buFontTx/>
              <a:buChar char="-"/>
            </a:pPr>
            <a:r>
              <a:rPr lang="de-DE" sz="1400" dirty="0"/>
              <a:t>Schulisches </a:t>
            </a:r>
            <a:r>
              <a:rPr lang="de-DE" sz="1400" b="1" dirty="0"/>
              <a:t>WLAN Anzeige- und Interaktionsgeräte </a:t>
            </a:r>
            <a:r>
              <a:rPr lang="de-DE" sz="1400" dirty="0"/>
              <a:t>(z. B. interaktive Tafeln, Displays mit zugehörigen Steuerungsgeräten)</a:t>
            </a:r>
          </a:p>
          <a:p>
            <a:pPr marL="171450" indent="-171450">
              <a:buFontTx/>
              <a:buChar char="-"/>
            </a:pPr>
            <a:r>
              <a:rPr lang="de-DE" sz="1400" b="1" dirty="0"/>
              <a:t>Digitale Arbeitsgeräte</a:t>
            </a:r>
            <a:r>
              <a:rPr lang="de-DE" sz="1400" dirty="0"/>
              <a:t>, insbesondere </a:t>
            </a:r>
            <a:r>
              <a:rPr lang="de-DE" sz="1400" dirty="0" err="1"/>
              <a:t>für</a:t>
            </a:r>
            <a:r>
              <a:rPr lang="de-DE" sz="1400" dirty="0"/>
              <a:t> technisch-naturwissenschaftliche oder berufsbezogene Bildung</a:t>
            </a:r>
          </a:p>
          <a:p>
            <a:pPr marL="171450" indent="-171450">
              <a:buFontTx/>
              <a:buChar char="-"/>
            </a:pPr>
            <a:r>
              <a:rPr lang="de-DE" sz="1400" b="1" dirty="0"/>
              <a:t>Schulgebundene mobile Endgeräte </a:t>
            </a:r>
            <a:r>
              <a:rPr lang="de-DE" sz="1400" dirty="0"/>
              <a:t>(Laptops, Notebooks und Tablets, keine Smartphones) max. bis 25.000 Euro</a:t>
            </a:r>
            <a:endParaRPr lang="de-DE" sz="1050" b="1" dirty="0"/>
          </a:p>
        </p:txBody>
      </p:sp>
      <p:sp>
        <p:nvSpPr>
          <p:cNvPr id="4" name="Foliennummernplatzhalter 3"/>
          <p:cNvSpPr>
            <a:spLocks noGrp="1"/>
          </p:cNvSpPr>
          <p:nvPr>
            <p:ph type="sldNum" sz="quarter" idx="5"/>
          </p:nvPr>
        </p:nvSpPr>
        <p:spPr/>
        <p:txBody>
          <a:bodyPr/>
          <a:lstStyle/>
          <a:p>
            <a:fld id="{F0760D60-7274-454D-BB2F-F2B1AE2D1A52}" type="slidenum">
              <a:rPr lang="de-DE" smtClean="0"/>
              <a:t>3</a:t>
            </a:fld>
            <a:endParaRPr lang="de-DE"/>
          </a:p>
        </p:txBody>
      </p:sp>
    </p:spTree>
    <p:extLst>
      <p:ext uri="{BB962C8B-B14F-4D97-AF65-F5344CB8AC3E}">
        <p14:creationId xmlns:p14="http://schemas.microsoft.com/office/powerpoint/2010/main" val="140107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sz="1050" b="1" u="sng" dirty="0"/>
              <a:t>Personalausgaben: </a:t>
            </a:r>
          </a:p>
          <a:p>
            <a:pPr marL="171450" indent="-171450">
              <a:buFont typeface="Symbol" panose="05050102010706020507" pitchFamily="18" charset="2"/>
              <a:buChar char="-"/>
            </a:pPr>
            <a:r>
              <a:rPr lang="de-DE" sz="1050" b="1" dirty="0"/>
              <a:t>Bruttoarbeitsentgelte </a:t>
            </a:r>
            <a:r>
              <a:rPr lang="de-DE" sz="1050" b="0" dirty="0"/>
              <a:t>(Löhne &amp; Gehälter) </a:t>
            </a:r>
            <a:r>
              <a:rPr lang="de-DE" sz="1050" b="1" dirty="0"/>
              <a:t>+ Personalnebenkosten </a:t>
            </a:r>
            <a:r>
              <a:rPr lang="de-DE" sz="1050" b="0" dirty="0"/>
              <a:t>(Arbeitgeberanteil zur </a:t>
            </a:r>
            <a:r>
              <a:rPr lang="de-DE" sz="1050" b="0" dirty="0" err="1"/>
              <a:t>Sozialvers</a:t>
            </a:r>
            <a:r>
              <a:rPr lang="de-DE" sz="1050" b="0" dirty="0"/>
              <a:t>. U. Zusatzversorgung, Beihilfen, Fahrtkostenzuschüsse) </a:t>
            </a:r>
          </a:p>
          <a:p>
            <a:pPr marL="171450" indent="-171450">
              <a:buFont typeface="Symbol" panose="05050102010706020507" pitchFamily="18" charset="2"/>
              <a:buChar char="-"/>
            </a:pPr>
            <a:r>
              <a:rPr lang="de-DE" sz="1050" b="0" dirty="0"/>
              <a:t>Nur für ausgebildete Fachkräfte nicht für Lehrer möglich!</a:t>
            </a:r>
          </a:p>
          <a:p>
            <a:pPr marL="171450" indent="-171450">
              <a:buFont typeface="Symbol" panose="05050102010706020507" pitchFamily="18" charset="2"/>
              <a:buChar char="-"/>
            </a:pPr>
            <a:r>
              <a:rPr lang="de-DE" sz="1050" b="0" dirty="0"/>
              <a:t>Möglich ist auch, dass der IT-Admin auch in den Gemeinden eingesetzt wird – diese Zeit wird jedoch dann nicht gefördert – (ggf. separat über Regierung von Unterfranken?)</a:t>
            </a:r>
          </a:p>
          <a:p>
            <a:pPr marL="0" indent="0">
              <a:buFont typeface="Arial" panose="020B0604020202020204" pitchFamily="34" charset="0"/>
              <a:buNone/>
            </a:pPr>
            <a:endParaRPr lang="de-DE" sz="1050" b="0" dirty="0"/>
          </a:p>
          <a:p>
            <a:pPr marL="171450" indent="-171450">
              <a:buFont typeface="Arial" panose="020B0604020202020204" pitchFamily="34" charset="0"/>
              <a:buChar char="•"/>
            </a:pPr>
            <a:r>
              <a:rPr lang="de-DE" sz="1050" b="1" u="sng" dirty="0"/>
              <a:t>Weiterbildungsausgaben: </a:t>
            </a:r>
          </a:p>
          <a:p>
            <a:pPr marL="171450" indent="-171450">
              <a:buFont typeface="Symbol" panose="05050102010706020507" pitchFamily="18" charset="2"/>
              <a:buChar char="-"/>
            </a:pPr>
            <a:r>
              <a:rPr lang="de-DE" sz="1050" b="0" dirty="0"/>
              <a:t>Begrenzung der Förderfähigen Ausgaben auf </a:t>
            </a:r>
            <a:r>
              <a:rPr lang="de-DE" sz="1050" b="1" dirty="0"/>
              <a:t>10.000 € je Fachkraft </a:t>
            </a:r>
            <a:r>
              <a:rPr lang="de-DE" sz="1050" b="0" dirty="0"/>
              <a:t>(</a:t>
            </a:r>
            <a:r>
              <a:rPr lang="de-DE" sz="1050" b="1" dirty="0"/>
              <a:t>max. Zuwendung 9.000 €</a:t>
            </a:r>
            <a:r>
              <a:rPr lang="de-DE" sz="1050" b="0" dirty="0"/>
              <a:t>)</a:t>
            </a:r>
          </a:p>
          <a:p>
            <a:pPr marL="0" indent="0">
              <a:buFont typeface="Arial" panose="020B0604020202020204" pitchFamily="34" charset="0"/>
              <a:buNone/>
            </a:pPr>
            <a:endParaRPr lang="de-DE" sz="1050" b="0" dirty="0"/>
          </a:p>
          <a:p>
            <a:pPr marL="171450" marR="0" lvl="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050" dirty="0">
                <a:sym typeface="Wingdings" panose="05000000000000000000" pitchFamily="2" charset="2"/>
              </a:rPr>
              <a:t>Auch zurückliegende Administrationsmaßnahmen können unter der Beachtung der Zuwendungsvoraussetzungen und im Rahmen des Verfügbaren Budgets noch gefördert werden. (gilt für Landes und Bundesförderung)</a:t>
            </a:r>
          </a:p>
          <a:p>
            <a:pPr marL="0" indent="0">
              <a:buFont typeface="Arial" panose="020B0604020202020204" pitchFamily="34" charset="0"/>
              <a:buNone/>
            </a:pPr>
            <a:endParaRPr lang="de-DE" sz="1050" b="0" dirty="0"/>
          </a:p>
          <a:p>
            <a:pPr marL="0" indent="0">
              <a:buFont typeface="Arial" panose="020B0604020202020204" pitchFamily="34" charset="0"/>
              <a:buNone/>
            </a:pPr>
            <a:endParaRPr lang="de-DE" sz="1050" b="0" dirty="0"/>
          </a:p>
          <a:p>
            <a:pPr marL="342900" indent="-342900">
              <a:buFont typeface="Wingdings" panose="05000000000000000000" pitchFamily="2" charset="2"/>
              <a:buChar char="à"/>
            </a:pPr>
            <a:r>
              <a:rPr lang="de-DE" sz="1050" b="1" dirty="0">
                <a:highlight>
                  <a:srgbClr val="A5B4CD"/>
                </a:highlight>
                <a:sym typeface="Wingdings" panose="05000000000000000000" pitchFamily="2" charset="2"/>
              </a:rPr>
              <a:t>Was wird NICHT gefördert (NICHT zuwendungsfähige Ausgaben)</a:t>
            </a:r>
          </a:p>
          <a:p>
            <a:pPr marL="342900" indent="-342900">
              <a:buFont typeface="Arial" panose="020B0604020202020204" pitchFamily="34" charset="0"/>
              <a:buChar char="•"/>
            </a:pPr>
            <a:r>
              <a:rPr lang="de-DE" sz="1050" dirty="0">
                <a:sym typeface="Wingdings" panose="05000000000000000000" pitchFamily="2" charset="2"/>
              </a:rPr>
              <a:t>Laufende Ausgaben der Personalverwaltung</a:t>
            </a:r>
          </a:p>
          <a:p>
            <a:pPr marL="342900" indent="-342900">
              <a:buFont typeface="Arial" panose="020B0604020202020204" pitchFamily="34" charset="0"/>
              <a:buChar char="•"/>
            </a:pPr>
            <a:r>
              <a:rPr lang="de-DE" sz="1050" dirty="0">
                <a:sym typeface="Wingdings" panose="05000000000000000000" pitchFamily="2" charset="2"/>
              </a:rPr>
              <a:t>Gemein- und Arbeitsplatzkosten</a:t>
            </a:r>
          </a:p>
          <a:p>
            <a:pPr marL="342900" indent="-342900">
              <a:buFont typeface="Arial" panose="020B0604020202020204" pitchFamily="34" charset="0"/>
              <a:buChar char="•"/>
            </a:pPr>
            <a:r>
              <a:rPr lang="de-DE" sz="1050" dirty="0">
                <a:sym typeface="Wingdings" panose="05000000000000000000" pitchFamily="2" charset="2"/>
              </a:rPr>
              <a:t>Finanzierungskosten</a:t>
            </a:r>
          </a:p>
          <a:p>
            <a:pPr marL="342900" indent="-342900">
              <a:buFont typeface="Arial" panose="020B0604020202020204" pitchFamily="34" charset="0"/>
              <a:buChar char="•"/>
            </a:pPr>
            <a:r>
              <a:rPr lang="de-DE" sz="1050" dirty="0">
                <a:sym typeface="Wingdings" panose="05000000000000000000" pitchFamily="2" charset="2"/>
              </a:rPr>
              <a:t>Laufende Betriebs- und Verbrauchskosten</a:t>
            </a:r>
          </a:p>
          <a:p>
            <a:pPr marL="0" indent="0">
              <a:buFont typeface="Arial" panose="020B0604020202020204" pitchFamily="34" charset="0"/>
              <a:buNone/>
            </a:pPr>
            <a:endParaRPr lang="de-DE" sz="1050" dirty="0">
              <a:sym typeface="Wingdings" panose="05000000000000000000" pitchFamily="2" charset="2"/>
            </a:endParaRPr>
          </a:p>
        </p:txBody>
      </p:sp>
      <p:sp>
        <p:nvSpPr>
          <p:cNvPr id="4" name="Foliennummernplatzhalter 3"/>
          <p:cNvSpPr>
            <a:spLocks noGrp="1"/>
          </p:cNvSpPr>
          <p:nvPr>
            <p:ph type="sldNum" sz="quarter" idx="5"/>
          </p:nvPr>
        </p:nvSpPr>
        <p:spPr/>
        <p:txBody>
          <a:bodyPr/>
          <a:lstStyle/>
          <a:p>
            <a:fld id="{F0760D60-7274-454D-BB2F-F2B1AE2D1A52}" type="slidenum">
              <a:rPr lang="de-DE" smtClean="0"/>
              <a:t>4</a:t>
            </a:fld>
            <a:endParaRPr lang="de-DE"/>
          </a:p>
        </p:txBody>
      </p:sp>
    </p:spTree>
    <p:extLst>
      <p:ext uri="{BB962C8B-B14F-4D97-AF65-F5344CB8AC3E}">
        <p14:creationId xmlns:p14="http://schemas.microsoft.com/office/powerpoint/2010/main" val="3616092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endParaRPr lang="de-DE" sz="1050" dirty="0">
              <a:sym typeface="Wingdings" panose="05000000000000000000" pitchFamily="2" charset="2"/>
            </a:endParaRPr>
          </a:p>
          <a:p>
            <a:pPr marL="171450" indent="-171450">
              <a:buFont typeface="Wingdings" panose="05000000000000000000" pitchFamily="2" charset="2"/>
              <a:buChar char="à"/>
            </a:pPr>
            <a:r>
              <a:rPr lang="de-DE" sz="1050" b="1" dirty="0">
                <a:highlight>
                  <a:srgbClr val="FFFF00"/>
                </a:highlight>
                <a:sym typeface="Wingdings" panose="05000000000000000000" pitchFamily="2" charset="2"/>
              </a:rPr>
              <a:t>Verbundenheitsanforderung:</a:t>
            </a:r>
          </a:p>
          <a:p>
            <a:pPr marL="171450" indent="-171450">
              <a:buFont typeface="Arial" panose="020B0604020202020204" pitchFamily="34" charset="0"/>
              <a:buChar char="•"/>
            </a:pPr>
            <a:r>
              <a:rPr lang="de-DE" sz="1050" dirty="0">
                <a:highlight>
                  <a:srgbClr val="FFFF00"/>
                </a:highlight>
                <a:sym typeface="Wingdings" panose="05000000000000000000" pitchFamily="2" charset="2"/>
              </a:rPr>
              <a:t>Bsp. im Bereich Qualifizierungs- und Weiterbildungsmaßnahmen: diese müssen einen unmittelbaren Bezug zu Systemen und Technologien, die für die Schulen eingesetzt werden oder deren Einführung konkret geplant ist aufweisen. </a:t>
            </a:r>
          </a:p>
          <a:p>
            <a:pPr marL="171450" indent="-171450">
              <a:buFont typeface="Arial" panose="020B0604020202020204" pitchFamily="34" charset="0"/>
              <a:buChar char="•"/>
            </a:pPr>
            <a:r>
              <a:rPr lang="de-DE" sz="1050" dirty="0" err="1">
                <a:highlight>
                  <a:srgbClr val="FFFF00"/>
                </a:highlight>
                <a:sym typeface="Wingdings" panose="05000000000000000000" pitchFamily="2" charset="2"/>
              </a:rPr>
              <a:t>Bsp</a:t>
            </a:r>
            <a:r>
              <a:rPr lang="de-DE" sz="1050" dirty="0">
                <a:highlight>
                  <a:srgbClr val="FFFF00"/>
                </a:highlight>
                <a:sym typeface="Wingdings" panose="05000000000000000000" pitchFamily="2" charset="2"/>
              </a:rPr>
              <a:t>: technische Administration von im </a:t>
            </a:r>
            <a:r>
              <a:rPr lang="de-DE" sz="1050" dirty="0" err="1">
                <a:highlight>
                  <a:srgbClr val="FFFF00"/>
                </a:highlight>
                <a:sym typeface="Wingdings" panose="05000000000000000000" pitchFamily="2" charset="2"/>
              </a:rPr>
              <a:t>DigitalPakt</a:t>
            </a:r>
            <a:r>
              <a:rPr lang="de-DE" sz="1050" dirty="0">
                <a:highlight>
                  <a:srgbClr val="FFFF00"/>
                </a:highlight>
                <a:sym typeface="Wingdings" panose="05000000000000000000" pitchFamily="2" charset="2"/>
              </a:rPr>
              <a:t> Schule beschafften schulischen IT-Infrastrukturen</a:t>
            </a:r>
          </a:p>
          <a:p>
            <a:pPr marL="171450" indent="-171450">
              <a:buFont typeface="Arial" panose="020B0604020202020204" pitchFamily="34" charset="0"/>
              <a:buChar char="•"/>
            </a:pPr>
            <a:r>
              <a:rPr lang="de-DE" sz="1050" dirty="0">
                <a:sym typeface="Wingdings" panose="05000000000000000000" pitchFamily="2" charset="2"/>
              </a:rPr>
              <a:t>Grundsätzlich stellen die Schulaufwandsträger im Antrag sicher, dass eine den bundesseitigen Anforderungen genügende Abgrenzung der zuwendungsfähigen Ausgaben in sachlicher und finanzieller Hinsicht erfolgt. Administrationsmaßnahmen, die sich nicht auf Geräte/IT-Infrastrukturen aus einer Förderung im </a:t>
            </a:r>
            <a:r>
              <a:rPr lang="de-DE" sz="1050" dirty="0" err="1">
                <a:sym typeface="Wingdings" panose="05000000000000000000" pitchFamily="2" charset="2"/>
              </a:rPr>
              <a:t>DigitalPakt</a:t>
            </a:r>
            <a:r>
              <a:rPr lang="de-DE" sz="1050" dirty="0">
                <a:sym typeface="Wingdings" panose="05000000000000000000" pitchFamily="2" charset="2"/>
              </a:rPr>
              <a:t> Schule einbezieht, sind damit ebenfalls nicht im Bundesteil förderfähig.</a:t>
            </a:r>
          </a:p>
          <a:p>
            <a:pPr marL="171450" indent="-171450">
              <a:buFont typeface="Arial" panose="020B0604020202020204" pitchFamily="34" charset="0"/>
              <a:buChar char="•"/>
            </a:pPr>
            <a:r>
              <a:rPr lang="de-DE" sz="1050" dirty="0">
                <a:sym typeface="Wingdings" panose="05000000000000000000" pitchFamily="2" charset="2"/>
              </a:rPr>
              <a:t>Im Konkreten bedeutet dies im Vollzug Folgendes: </a:t>
            </a:r>
            <a:br>
              <a:rPr lang="de-DE" sz="1050" dirty="0">
                <a:sym typeface="Wingdings" panose="05000000000000000000" pitchFamily="2" charset="2"/>
              </a:rPr>
            </a:br>
            <a:r>
              <a:rPr lang="de-DE" sz="1050" dirty="0">
                <a:sym typeface="Wingdings" panose="05000000000000000000" pitchFamily="2" charset="2"/>
              </a:rPr>
              <a:t>Sofern sich eine einzelne Administrationsmaßnahme auf die professionelle Wartung und Pflege bzw. technische Administration von im </a:t>
            </a:r>
            <a:r>
              <a:rPr lang="de-DE" sz="1050" dirty="0" err="1">
                <a:sym typeface="Wingdings" panose="05000000000000000000" pitchFamily="2" charset="2"/>
              </a:rPr>
              <a:t>DigitalPakt</a:t>
            </a:r>
            <a:r>
              <a:rPr lang="de-DE" sz="1050" dirty="0">
                <a:sym typeface="Wingdings" panose="05000000000000000000" pitchFamily="2" charset="2"/>
              </a:rPr>
              <a:t> Schule beschafften schulischen IT-Infrastrukturen bezieht, ist bei einer Betreuung der Gesamt-IT-Infrastruktur keine weitere Ausdifferenzierung nach einzelnen Geräten bzw. eine Erfassung exakter Zeitanteile erforderlich. Umgekehrt ist nach Erschöpfung des entsprechenden Teilbudgets für die </a:t>
            </a:r>
            <a:r>
              <a:rPr lang="de-DE" sz="1050" dirty="0" err="1">
                <a:sym typeface="Wingdings" panose="05000000000000000000" pitchFamily="2" charset="2"/>
              </a:rPr>
              <a:t>DigitalPakt</a:t>
            </a:r>
            <a:r>
              <a:rPr lang="de-DE" sz="1050" dirty="0">
                <a:sym typeface="Wingdings" panose="05000000000000000000" pitchFamily="2" charset="2"/>
              </a:rPr>
              <a:t>-Förderung – trotz weiterhin bestehenden Administrationsbedarfs und anfallender Kosten für Geräte aus dem </a:t>
            </a:r>
            <a:r>
              <a:rPr lang="de-DE" sz="1050" dirty="0" err="1">
                <a:sym typeface="Wingdings" panose="05000000000000000000" pitchFamily="2" charset="2"/>
              </a:rPr>
              <a:t>DigitalPakt</a:t>
            </a:r>
            <a:r>
              <a:rPr lang="de-DE" sz="1050" dirty="0">
                <a:sym typeface="Wingdings" panose="05000000000000000000" pitchFamily="2" charset="2"/>
              </a:rPr>
              <a:t> Schule – keine Förderung aus Bundesmitteln mehr möglich.</a:t>
            </a:r>
          </a:p>
          <a:p>
            <a:pPr marL="171450" indent="-171450">
              <a:buFont typeface="Arial" panose="020B0604020202020204" pitchFamily="34" charset="0"/>
              <a:buChar char="•"/>
            </a:pPr>
            <a:r>
              <a:rPr lang="de-DE" sz="1400" dirty="0"/>
              <a:t>Sofern Ausgaben für die IT-Administration außerhalb der digitalen Bildungsinfrastruktur der Schulen anfallen, sind die darauf entfallenen Kostenanteile nicht förderfähig. Bei gemeinsam organisierten Administrationsstrukturen, die sowohl die digitale Bildungsinfrastruktur der Schulen als auch nicht förderfähige Bereiche betreffen, sind ausschließlich Administrationsmaßnahmen für die digitale Bildungsinfrastruktur an Schulen einzubeziehen</a:t>
            </a:r>
            <a:endParaRPr lang="de-DE" sz="1050" dirty="0">
              <a:sym typeface="Wingdings" panose="05000000000000000000" pitchFamily="2" charset="2"/>
            </a:endParaRPr>
          </a:p>
          <a:p>
            <a:pPr marL="171450" indent="-171450">
              <a:buFont typeface="Arial" panose="020B0604020202020204" pitchFamily="34" charset="0"/>
              <a:buChar char="•"/>
            </a:pPr>
            <a:r>
              <a:rPr lang="de-DE" sz="1400" dirty="0"/>
              <a:t>Abweichendes gilt auch für konkrete Einzelmaßnahmen zur IT-Administration, die eindeutig und abgrenzbar auf Infrastrukturen bezogen sind, die nicht aus Mitteln des </a:t>
            </a:r>
            <a:r>
              <a:rPr lang="de-DE" sz="1400" dirty="0" err="1"/>
              <a:t>DigitalPakts</a:t>
            </a:r>
            <a:r>
              <a:rPr lang="de-DE" sz="1400" dirty="0"/>
              <a:t> Schule gefördert wurden.</a:t>
            </a:r>
            <a:endParaRPr lang="de-DE" sz="1050" dirty="0">
              <a:sym typeface="Wingdings" panose="05000000000000000000" pitchFamily="2" charset="2"/>
            </a:endParaRPr>
          </a:p>
          <a:p>
            <a:pPr marL="0" indent="0">
              <a:buFont typeface="Arial" panose="020B0604020202020204" pitchFamily="34" charset="0"/>
              <a:buNone/>
            </a:pPr>
            <a:endParaRPr lang="de-DE" sz="1050" b="1" dirty="0"/>
          </a:p>
          <a:p>
            <a:pPr marL="285750" indent="-285750">
              <a:buFont typeface="Wingdings" panose="05000000000000000000" pitchFamily="2" charset="2"/>
              <a:buChar char="à"/>
            </a:pPr>
            <a:r>
              <a:rPr lang="de-DE" sz="1100" b="1" dirty="0">
                <a:sym typeface="Wingdings" panose="05000000000000000000" pitchFamily="2" charset="2"/>
              </a:rPr>
              <a:t> </a:t>
            </a:r>
            <a:r>
              <a:rPr lang="de-DE" sz="1400" b="1" dirty="0">
                <a:highlight>
                  <a:srgbClr val="A5B4CD"/>
                </a:highlight>
                <a:sym typeface="Wingdings" panose="05000000000000000000" pitchFamily="2" charset="2"/>
              </a:rPr>
              <a:t>Ergänzung des </a:t>
            </a:r>
            <a:r>
              <a:rPr lang="de-DE" sz="1400" b="1" dirty="0" err="1">
                <a:highlight>
                  <a:srgbClr val="A5B4CD"/>
                </a:highlight>
                <a:sym typeface="Wingdings" panose="05000000000000000000" pitchFamily="2" charset="2"/>
              </a:rPr>
              <a:t>DigitalPakt</a:t>
            </a:r>
            <a:r>
              <a:rPr lang="de-DE" sz="1400" b="1" dirty="0">
                <a:highlight>
                  <a:srgbClr val="A5B4CD"/>
                </a:highlight>
                <a:sym typeface="Wingdings" panose="05000000000000000000" pitchFamily="2" charset="2"/>
              </a:rPr>
              <a:t> Schulen durch die Landesförderung</a:t>
            </a:r>
          </a:p>
          <a:p>
            <a:pPr marL="342900" indent="-342900">
              <a:buFont typeface="Arial" panose="020B0604020202020204" pitchFamily="34" charset="0"/>
              <a:buChar char="•"/>
            </a:pPr>
            <a:r>
              <a:rPr lang="de-DE" sz="1400" dirty="0">
                <a:sym typeface="Wingdings" panose="05000000000000000000" pitchFamily="2" charset="2"/>
              </a:rPr>
              <a:t>Förderzeitraum: vier Kalenderjahre 2021 – 2024</a:t>
            </a:r>
          </a:p>
          <a:p>
            <a:pPr marL="342900" indent="-342900">
              <a:buFont typeface="Arial" panose="020B0604020202020204" pitchFamily="34" charset="0"/>
              <a:buChar char="•"/>
            </a:pPr>
            <a:r>
              <a:rPr lang="de-DE" sz="1400" dirty="0">
                <a:sym typeface="Wingdings" panose="05000000000000000000" pitchFamily="2" charset="2"/>
              </a:rPr>
              <a:t>Landes-„Pauschale“ zur Finanzierung von nicht aus dem </a:t>
            </a:r>
            <a:r>
              <a:rPr lang="de-DE" sz="1400" dirty="0" err="1">
                <a:sym typeface="Wingdings" panose="05000000000000000000" pitchFamily="2" charset="2"/>
              </a:rPr>
              <a:t>DigitalPakt</a:t>
            </a:r>
            <a:r>
              <a:rPr lang="de-DE" sz="1400" dirty="0">
                <a:sym typeface="Wingdings" panose="05000000000000000000" pitchFamily="2" charset="2"/>
              </a:rPr>
              <a:t> abgedeckten Kosten der IT-Administration</a:t>
            </a:r>
          </a:p>
          <a:p>
            <a:pPr marL="342900" indent="-342900">
              <a:buFont typeface="Arial" panose="020B0604020202020204" pitchFamily="34" charset="0"/>
              <a:buChar char="•"/>
            </a:pPr>
            <a:r>
              <a:rPr lang="de-DE" sz="1400" dirty="0">
                <a:sym typeface="Wingdings" panose="05000000000000000000" pitchFamily="2" charset="2"/>
              </a:rPr>
              <a:t>Wegfall der Verbundenheitsanforderung: Förderung unabhängig von der Herkunft der IT-Infrastruktur</a:t>
            </a:r>
          </a:p>
          <a:p>
            <a:pPr marL="342900" indent="-342900">
              <a:buFont typeface="Arial" panose="020B0604020202020204" pitchFamily="34" charset="0"/>
              <a:buChar char="•"/>
            </a:pPr>
            <a:r>
              <a:rPr lang="de-DE" sz="1400" dirty="0">
                <a:sym typeface="Wingdings" panose="05000000000000000000" pitchFamily="2" charset="2"/>
              </a:rPr>
              <a:t>„Ergänzungsmechanismus“: Landesförderung greift bei Eigenmittelanteil,</a:t>
            </a:r>
          </a:p>
          <a:p>
            <a:pPr marL="342900" indent="-342900">
              <a:buFont typeface="Arial" panose="020B0604020202020204" pitchFamily="34" charset="0"/>
              <a:buChar char="•"/>
            </a:pPr>
            <a:r>
              <a:rPr lang="de-DE" sz="1400" dirty="0">
                <a:sym typeface="Wingdings" panose="05000000000000000000" pitchFamily="2" charset="2"/>
              </a:rPr>
              <a:t>Nicht-Förderfähigkeit, Budgeterschöpfung, Fehlen der Verbundenheit im </a:t>
            </a:r>
            <a:r>
              <a:rPr lang="de-DE" sz="1400" dirty="0" err="1">
                <a:sym typeface="Wingdings" panose="05000000000000000000" pitchFamily="2" charset="2"/>
              </a:rPr>
              <a:t>DigitalPakt</a:t>
            </a:r>
            <a:r>
              <a:rPr lang="de-DE" sz="1400" dirty="0">
                <a:sym typeface="Wingdings" panose="05000000000000000000" pitchFamily="2" charset="2"/>
              </a:rPr>
              <a:t> Schule</a:t>
            </a:r>
          </a:p>
          <a:p>
            <a:endParaRPr lang="de-DE" sz="1400" dirty="0">
              <a:sym typeface="Wingdings" panose="05000000000000000000" pitchFamily="2" charset="2"/>
            </a:endParaRPr>
          </a:p>
          <a:p>
            <a:pPr marL="342900" indent="-342900">
              <a:buFont typeface="Wingdings" panose="05000000000000000000" pitchFamily="2" charset="2"/>
              <a:buChar char="à"/>
            </a:pPr>
            <a:r>
              <a:rPr lang="de-DE" sz="1400" b="1" dirty="0">
                <a:highlight>
                  <a:srgbClr val="A5B4CD"/>
                </a:highlight>
                <a:sym typeface="Wingdings" panose="05000000000000000000" pitchFamily="2" charset="2"/>
              </a:rPr>
              <a:t>Jahresbudget</a:t>
            </a:r>
          </a:p>
          <a:p>
            <a:pPr marL="342900" indent="-342900">
              <a:buFont typeface="Arial" panose="020B0604020202020204" pitchFamily="34" charset="0"/>
              <a:buChar char="•"/>
            </a:pPr>
            <a:r>
              <a:rPr lang="de-DE" sz="1400" dirty="0">
                <a:sym typeface="Wingdings" panose="05000000000000000000" pitchFamily="2" charset="2"/>
              </a:rPr>
              <a:t>Errechnung der vier Jahresbudgets (2021 – 2024) für jeden Schulaufwandsträger auf Grundlage eines Verteilungsschlüssels (Schülerzahlen &amp; IT-Ausstattungsgrad)</a:t>
            </a:r>
          </a:p>
          <a:p>
            <a:pPr marL="342900" indent="-342900">
              <a:buFont typeface="Arial" panose="020B0604020202020204" pitchFamily="34" charset="0"/>
              <a:buChar char="•"/>
            </a:pPr>
            <a:endParaRPr lang="de-DE" sz="1400" dirty="0">
              <a:sym typeface="Wingdings" panose="05000000000000000000" pitchFamily="2" charset="2"/>
            </a:endParaRPr>
          </a:p>
          <a:p>
            <a:pPr marL="342900" indent="-342900">
              <a:buFont typeface="Wingdings" panose="05000000000000000000" pitchFamily="2" charset="2"/>
              <a:buChar char="à"/>
            </a:pPr>
            <a:r>
              <a:rPr lang="de-DE" sz="1400" b="1" dirty="0">
                <a:highlight>
                  <a:srgbClr val="A5B4CD"/>
                </a:highlight>
                <a:sym typeface="Wingdings" panose="05000000000000000000" pitchFamily="2" charset="2"/>
              </a:rPr>
              <a:t>Nicht abgedeckte Administrationskosten</a:t>
            </a:r>
          </a:p>
          <a:p>
            <a:pPr marL="342900" indent="-342900">
              <a:buFont typeface="Arial" panose="020B0604020202020204" pitchFamily="34" charset="0"/>
              <a:buChar char="•"/>
            </a:pPr>
            <a:r>
              <a:rPr lang="de-DE" sz="1400" dirty="0">
                <a:sym typeface="Wingdings" panose="05000000000000000000" pitchFamily="2" charset="2"/>
              </a:rPr>
              <a:t>Gefördert werden die nicht abgedeckte Ausgaben für die IT-Administration nach Abzug der Einnahmen aus der </a:t>
            </a:r>
            <a:r>
              <a:rPr lang="de-DE" sz="1400" dirty="0" err="1">
                <a:sym typeface="Wingdings" panose="05000000000000000000" pitchFamily="2" charset="2"/>
              </a:rPr>
              <a:t>DigitalPakt</a:t>
            </a:r>
            <a:r>
              <a:rPr lang="de-DE" sz="1400" dirty="0">
                <a:sym typeface="Wingdings" panose="05000000000000000000" pitchFamily="2" charset="2"/>
              </a:rPr>
              <a:t>-Förderung des Bundes</a:t>
            </a:r>
          </a:p>
          <a:p>
            <a:pPr marL="342900" indent="-342900">
              <a:buFont typeface="Arial" panose="020B0604020202020204" pitchFamily="34" charset="0"/>
              <a:buChar char="•"/>
            </a:pPr>
            <a:r>
              <a:rPr lang="de-DE" sz="1400" dirty="0">
                <a:sym typeface="Wingdings" panose="05000000000000000000" pitchFamily="2" charset="2"/>
              </a:rPr>
              <a:t>Voraussichtliche Gesamtkosten für ein KJ – </a:t>
            </a:r>
            <a:r>
              <a:rPr lang="de-DE" sz="1400" dirty="0" err="1">
                <a:sym typeface="Wingdings" panose="05000000000000000000" pitchFamily="2" charset="2"/>
              </a:rPr>
              <a:t>voraussichtl</a:t>
            </a:r>
            <a:r>
              <a:rPr lang="de-DE" sz="1400" dirty="0">
                <a:sym typeface="Wingdings" panose="05000000000000000000" pitchFamily="2" charset="2"/>
              </a:rPr>
              <a:t>. Zuwendung aus dem </a:t>
            </a:r>
            <a:r>
              <a:rPr lang="de-DE" sz="1400" dirty="0" err="1">
                <a:sym typeface="Wingdings" panose="05000000000000000000" pitchFamily="2" charset="2"/>
              </a:rPr>
              <a:t>DigitalPakt</a:t>
            </a:r>
            <a:r>
              <a:rPr lang="de-DE" sz="1400" dirty="0">
                <a:sym typeface="Wingdings" panose="05000000000000000000" pitchFamily="2" charset="2"/>
              </a:rPr>
              <a:t> </a:t>
            </a:r>
          </a:p>
          <a:p>
            <a:pPr marL="342900" indent="-342900">
              <a:buFont typeface="Arial" panose="020B0604020202020204" pitchFamily="34" charset="0"/>
              <a:buChar char="•"/>
            </a:pPr>
            <a:r>
              <a:rPr lang="de-DE" sz="1400" dirty="0">
                <a:sym typeface="Wingdings" panose="05000000000000000000" pitchFamily="2" charset="2"/>
              </a:rPr>
              <a:t>Zuwendungshöhe: </a:t>
            </a:r>
            <a:r>
              <a:rPr lang="de-DE" sz="1400" dirty="0" err="1">
                <a:sym typeface="Wingdings" panose="05000000000000000000" pitchFamily="2" charset="2"/>
              </a:rPr>
              <a:t>förderfäh</a:t>
            </a:r>
            <a:r>
              <a:rPr lang="de-DE" sz="1400" dirty="0">
                <a:sym typeface="Wingdings" panose="05000000000000000000" pitchFamily="2" charset="2"/>
              </a:rPr>
              <a:t>. Ausgaben, unter Begrenzung auf </a:t>
            </a:r>
            <a:br>
              <a:rPr lang="de-DE" sz="1400" dirty="0">
                <a:sym typeface="Wingdings" panose="05000000000000000000" pitchFamily="2" charset="2"/>
              </a:rPr>
            </a:br>
            <a:r>
              <a:rPr lang="de-DE" sz="1400" dirty="0">
                <a:sym typeface="Wingdings" panose="05000000000000000000" pitchFamily="2" charset="2"/>
              </a:rPr>
              <a:t>das Jahresbudget</a:t>
            </a:r>
            <a:br>
              <a:rPr lang="de-DE" sz="1400" dirty="0">
                <a:sym typeface="Wingdings" panose="05000000000000000000" pitchFamily="2" charset="2"/>
              </a:rPr>
            </a:br>
            <a:r>
              <a:rPr lang="de-DE" sz="1400" dirty="0">
                <a:sym typeface="Wingdings" panose="05000000000000000000" pitchFamily="2" charset="2"/>
              </a:rPr>
              <a:t>die jahresbezogene Kostenpauschale</a:t>
            </a:r>
          </a:p>
          <a:p>
            <a:endParaRPr lang="de-DE" sz="1400" dirty="0">
              <a:sym typeface="Wingdings" panose="05000000000000000000" pitchFamily="2" charset="2"/>
            </a:endParaRPr>
          </a:p>
          <a:p>
            <a:pPr marL="342900" indent="-342900">
              <a:buFont typeface="Wingdings" panose="05000000000000000000" pitchFamily="2" charset="2"/>
              <a:buChar char="à"/>
            </a:pPr>
            <a:r>
              <a:rPr lang="de-DE" sz="1400" b="1" dirty="0">
                <a:highlight>
                  <a:srgbClr val="A5B4CD"/>
                </a:highlight>
                <a:sym typeface="Wingdings" panose="05000000000000000000" pitchFamily="2" charset="2"/>
              </a:rPr>
              <a:t>Kostenpauschale für die förderfähigen Ausgaben</a:t>
            </a:r>
          </a:p>
          <a:p>
            <a:pPr marL="342900" indent="-342900">
              <a:buFont typeface="Arial" panose="020B0604020202020204" pitchFamily="34" charset="0"/>
              <a:buChar char="•"/>
            </a:pPr>
            <a:r>
              <a:rPr lang="de-DE" sz="1400" dirty="0">
                <a:sym typeface="Wingdings" panose="05000000000000000000" pitchFamily="2" charset="2"/>
              </a:rPr>
              <a:t>Kostenpauschale – keine Abrechnung einzelner Maßnahmen nötig</a:t>
            </a:r>
          </a:p>
          <a:p>
            <a:pPr marL="342900" indent="-342900">
              <a:buFont typeface="Arial" panose="020B0604020202020204" pitchFamily="34" charset="0"/>
              <a:buChar char="•"/>
            </a:pPr>
            <a:r>
              <a:rPr lang="de-DE" sz="1400" dirty="0">
                <a:sym typeface="Wingdings" panose="05000000000000000000" pitchFamily="2" charset="2"/>
              </a:rPr>
              <a:t> e Rechner 18 €, je digitale Komponente im Klassenzimmer (DKZ) 28 € (z.B. WLAN, Dokumentenkameras, Großbilddarstellungen …) </a:t>
            </a:r>
          </a:p>
          <a:p>
            <a:pPr marL="342900" indent="-342900">
              <a:buFont typeface="Arial" panose="020B0604020202020204" pitchFamily="34" charset="0"/>
              <a:buChar char="•"/>
            </a:pPr>
            <a:r>
              <a:rPr lang="de-DE" sz="1400" dirty="0">
                <a:sym typeface="Wingdings" panose="05000000000000000000" pitchFamily="2" charset="2"/>
              </a:rPr>
              <a:t>Aus dem Landesbudget kann jeweils max. bis zur Höhe der individuellen Kostenpauschale abgerufen werden</a:t>
            </a:r>
          </a:p>
          <a:p>
            <a:endParaRPr lang="de-DE" sz="1400" dirty="0">
              <a:highlight>
                <a:srgbClr val="A5B4CD"/>
              </a:highlight>
              <a:sym typeface="Wingdings" panose="05000000000000000000" pitchFamily="2" charset="2"/>
            </a:endParaRPr>
          </a:p>
          <a:p>
            <a:pPr marL="342900" indent="-342900">
              <a:buFont typeface="Wingdings" panose="05000000000000000000" pitchFamily="2" charset="2"/>
              <a:buChar char="à"/>
            </a:pPr>
            <a:r>
              <a:rPr lang="de-DE" sz="1400" b="1" dirty="0">
                <a:highlight>
                  <a:srgbClr val="A5B4CD"/>
                </a:highlight>
                <a:sym typeface="Wingdings" panose="05000000000000000000" pitchFamily="2" charset="2"/>
              </a:rPr>
              <a:t>Jährlicher Förderantrag, Zwischennachweis und Datenkorrektur</a:t>
            </a:r>
          </a:p>
          <a:p>
            <a:pPr marL="342900" indent="-342900">
              <a:buFont typeface="Arial" panose="020B0604020202020204" pitchFamily="34" charset="0"/>
              <a:buChar char="•"/>
            </a:pPr>
            <a:r>
              <a:rPr lang="de-DE" sz="1400" dirty="0">
                <a:sym typeface="Wingdings" panose="05000000000000000000" pitchFamily="2" charset="2"/>
              </a:rPr>
              <a:t>Förderantrag mit regelmäßigen Antragsdaten (Kontakt, Bankverbindung, Unterschrift etc.) und pauschale Angaben (voraussichtliche Gesamtkosten, Ausstattungszahlen, Jahresbudget, Einnahmen aus dem Digitalpakt Schule)</a:t>
            </a:r>
          </a:p>
          <a:p>
            <a:pPr marL="342900" indent="-342900">
              <a:buFont typeface="Arial" panose="020B0604020202020204" pitchFamily="34" charset="0"/>
              <a:buChar char="•"/>
            </a:pPr>
            <a:r>
              <a:rPr lang="de-DE" sz="1400" dirty="0">
                <a:sym typeface="Wingdings" panose="05000000000000000000" pitchFamily="2" charset="2"/>
              </a:rPr>
              <a:t>Zeitglich mit dem Folgeantrag wird der jährliche Zwischennachweis für das jeweilige zurückliegende Jahr eingereicht - Angabe der tatsächlichen Ausgaben/Gesamtkosten und Einnahmen – Neue Festsetzung der Zuwendung </a:t>
            </a:r>
          </a:p>
          <a:p>
            <a:pPr marL="0" indent="0">
              <a:buFont typeface="Arial" panose="020B0604020202020204" pitchFamily="34" charset="0"/>
              <a:buNone/>
            </a:pPr>
            <a:endParaRPr lang="de-DE" sz="1050" b="1" dirty="0"/>
          </a:p>
        </p:txBody>
      </p:sp>
      <p:sp>
        <p:nvSpPr>
          <p:cNvPr id="4" name="Foliennummernplatzhalter 3"/>
          <p:cNvSpPr>
            <a:spLocks noGrp="1"/>
          </p:cNvSpPr>
          <p:nvPr>
            <p:ph type="sldNum" sz="quarter" idx="5"/>
          </p:nvPr>
        </p:nvSpPr>
        <p:spPr/>
        <p:txBody>
          <a:bodyPr/>
          <a:lstStyle/>
          <a:p>
            <a:fld id="{F0760D60-7274-454D-BB2F-F2B1AE2D1A52}" type="slidenum">
              <a:rPr lang="de-DE" smtClean="0"/>
              <a:t>5</a:t>
            </a:fld>
            <a:endParaRPr lang="de-DE"/>
          </a:p>
        </p:txBody>
      </p:sp>
    </p:spTree>
    <p:extLst>
      <p:ext uri="{BB962C8B-B14F-4D97-AF65-F5344CB8AC3E}">
        <p14:creationId xmlns:p14="http://schemas.microsoft.com/office/powerpoint/2010/main" val="2507308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sz="1050" b="1" dirty="0"/>
          </a:p>
        </p:txBody>
      </p:sp>
      <p:sp>
        <p:nvSpPr>
          <p:cNvPr id="4" name="Foliennummernplatzhalter 3"/>
          <p:cNvSpPr>
            <a:spLocks noGrp="1"/>
          </p:cNvSpPr>
          <p:nvPr>
            <p:ph type="sldNum" sz="quarter" idx="5"/>
          </p:nvPr>
        </p:nvSpPr>
        <p:spPr/>
        <p:txBody>
          <a:bodyPr/>
          <a:lstStyle/>
          <a:p>
            <a:fld id="{F0760D60-7274-454D-BB2F-F2B1AE2D1A52}" type="slidenum">
              <a:rPr lang="de-DE" smtClean="0"/>
              <a:t>6</a:t>
            </a:fld>
            <a:endParaRPr lang="de-DE"/>
          </a:p>
        </p:txBody>
      </p:sp>
    </p:spTree>
    <p:extLst>
      <p:ext uri="{BB962C8B-B14F-4D97-AF65-F5344CB8AC3E}">
        <p14:creationId xmlns:p14="http://schemas.microsoft.com/office/powerpoint/2010/main" val="4058813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sz="1050" b="1" dirty="0"/>
          </a:p>
        </p:txBody>
      </p:sp>
      <p:sp>
        <p:nvSpPr>
          <p:cNvPr id="4" name="Foliennummernplatzhalter 3"/>
          <p:cNvSpPr>
            <a:spLocks noGrp="1"/>
          </p:cNvSpPr>
          <p:nvPr>
            <p:ph type="sldNum" sz="quarter" idx="5"/>
          </p:nvPr>
        </p:nvSpPr>
        <p:spPr/>
        <p:txBody>
          <a:bodyPr/>
          <a:lstStyle/>
          <a:p>
            <a:fld id="{F0760D60-7274-454D-BB2F-F2B1AE2D1A52}" type="slidenum">
              <a:rPr lang="de-DE" smtClean="0"/>
              <a:t>7</a:t>
            </a:fld>
            <a:endParaRPr lang="de-DE"/>
          </a:p>
        </p:txBody>
      </p:sp>
    </p:spTree>
    <p:extLst>
      <p:ext uri="{BB962C8B-B14F-4D97-AF65-F5344CB8AC3E}">
        <p14:creationId xmlns:p14="http://schemas.microsoft.com/office/powerpoint/2010/main" val="3256993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sz="1050" b="1" dirty="0"/>
          </a:p>
        </p:txBody>
      </p:sp>
      <p:sp>
        <p:nvSpPr>
          <p:cNvPr id="4" name="Foliennummernplatzhalter 3"/>
          <p:cNvSpPr>
            <a:spLocks noGrp="1"/>
          </p:cNvSpPr>
          <p:nvPr>
            <p:ph type="sldNum" sz="quarter" idx="5"/>
          </p:nvPr>
        </p:nvSpPr>
        <p:spPr/>
        <p:txBody>
          <a:bodyPr/>
          <a:lstStyle/>
          <a:p>
            <a:fld id="{F0760D60-7274-454D-BB2F-F2B1AE2D1A52}" type="slidenum">
              <a:rPr lang="de-DE" smtClean="0"/>
              <a:t>8</a:t>
            </a:fld>
            <a:endParaRPr lang="de-DE"/>
          </a:p>
        </p:txBody>
      </p:sp>
    </p:spTree>
    <p:extLst>
      <p:ext uri="{BB962C8B-B14F-4D97-AF65-F5344CB8AC3E}">
        <p14:creationId xmlns:p14="http://schemas.microsoft.com/office/powerpoint/2010/main" val="3104910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r>
              <a:rPr lang="de-DE"/>
              <a:t>3. Mai 2018</a:t>
            </a:r>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D217AE6-10A0-4B1C-9065-5874CC773BD4}" type="slidenum">
              <a:rPr lang="de-DE" smtClean="0"/>
              <a:t>‹Nr.›</a:t>
            </a:fld>
            <a:endParaRPr lang="de-DE"/>
          </a:p>
        </p:txBody>
      </p:sp>
    </p:spTree>
    <p:extLst>
      <p:ext uri="{BB962C8B-B14F-4D97-AF65-F5344CB8AC3E}">
        <p14:creationId xmlns:p14="http://schemas.microsoft.com/office/powerpoint/2010/main" val="3984563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lvl1pPr>
              <a:defRPr sz="3400"/>
            </a:lvl1pPr>
          </a:lstStyle>
          <a:p>
            <a:r>
              <a:rPr lang="de-DE" dirty="0"/>
              <a:t>Titelmasterformat durch Klicken bearbeiten</a:t>
            </a:r>
          </a:p>
        </p:txBody>
      </p:sp>
      <p:sp>
        <p:nvSpPr>
          <p:cNvPr id="3" name="Inhaltsplatzhalter 2"/>
          <p:cNvSpPr>
            <a:spLocks noGrp="1"/>
          </p:cNvSpPr>
          <p:nvPr>
            <p:ph idx="1"/>
          </p:nvPr>
        </p:nvSpPr>
        <p:spPr/>
        <p:txBody>
          <a:bodyPr/>
          <a:lstStyle>
            <a:lvl1pPr>
              <a:defRPr sz="2200"/>
            </a:lvl1pPr>
            <a:lvl2pPr>
              <a:defRPr sz="2000"/>
            </a:lvl2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a:xfrm>
            <a:off x="838200" y="6356350"/>
            <a:ext cx="1447800" cy="365125"/>
          </a:xfrm>
        </p:spPr>
        <p:txBody>
          <a:bodyPr/>
          <a:lstStyle>
            <a:lvl1pPr>
              <a:defRPr/>
            </a:lvl1pPr>
          </a:lstStyle>
          <a:p>
            <a:r>
              <a:rPr lang="de-DE"/>
              <a:t>3. Mai 2018</a:t>
            </a:r>
            <a:endParaRPr lang="de-DE" dirty="0"/>
          </a:p>
        </p:txBody>
      </p:sp>
      <p:sp>
        <p:nvSpPr>
          <p:cNvPr id="6" name="Foliennummernplatzhalter 5"/>
          <p:cNvSpPr>
            <a:spLocks noGrp="1"/>
          </p:cNvSpPr>
          <p:nvPr>
            <p:ph type="sldNum" sz="quarter" idx="12"/>
          </p:nvPr>
        </p:nvSpPr>
        <p:spPr>
          <a:xfrm>
            <a:off x="10689336" y="6356350"/>
            <a:ext cx="664464" cy="365125"/>
          </a:xfrm>
        </p:spPr>
        <p:txBody>
          <a:bodyPr/>
          <a:lstStyle>
            <a:lvl1pPr>
              <a:defRPr/>
            </a:lvl1pPr>
          </a:lstStyle>
          <a:p>
            <a:fld id="{8FE6573F-76BD-4569-B6BE-87585BC8104E}" type="slidenum">
              <a:rPr lang="de-DE" smtClean="0"/>
              <a:pPr/>
              <a:t>‹Nr.›</a:t>
            </a:fld>
            <a:endParaRPr lang="de-DE" dirty="0"/>
          </a:p>
        </p:txBody>
      </p:sp>
      <p:grpSp>
        <p:nvGrpSpPr>
          <p:cNvPr id="9" name="Gruppieren 8"/>
          <p:cNvGrpSpPr/>
          <p:nvPr userDrawn="1"/>
        </p:nvGrpSpPr>
        <p:grpSpPr>
          <a:xfrm>
            <a:off x="3998976" y="6198255"/>
            <a:ext cx="4518669" cy="523220"/>
            <a:chOff x="1980429" y="2984143"/>
            <a:chExt cx="4518669" cy="523220"/>
          </a:xfrm>
        </p:grpSpPr>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0429" y="2984143"/>
              <a:ext cx="726195" cy="521054"/>
            </a:xfrm>
            <a:prstGeom prst="rect">
              <a:avLst/>
            </a:prstGeom>
          </p:spPr>
        </p:pic>
        <p:sp>
          <p:nvSpPr>
            <p:cNvPr id="11" name="Textfeld 10"/>
            <p:cNvSpPr txBox="1"/>
            <p:nvPr/>
          </p:nvSpPr>
          <p:spPr>
            <a:xfrm>
              <a:off x="2569464" y="2984143"/>
              <a:ext cx="3929634" cy="523220"/>
            </a:xfrm>
            <a:prstGeom prst="rect">
              <a:avLst/>
            </a:prstGeom>
            <a:noFill/>
          </p:spPr>
          <p:txBody>
            <a:bodyPr wrap="square" rtlCol="0">
              <a:spAutoFit/>
            </a:bodyPr>
            <a:lstStyle/>
            <a:p>
              <a:pPr algn="r"/>
              <a:r>
                <a:rPr lang="de-DE" sz="1800" spc="-100" dirty="0">
                  <a:solidFill>
                    <a:srgbClr val="5F5F5F"/>
                  </a:solidFill>
                </a:rPr>
                <a:t>Kommunale </a:t>
              </a:r>
              <a:r>
                <a:rPr lang="de-DE" sz="1800" cap="small" spc="-100" dirty="0">
                  <a:solidFill>
                    <a:srgbClr val="5F5F5F"/>
                  </a:solidFill>
                </a:rPr>
                <a:t>Allianz Main-Wein-Garten </a:t>
              </a:r>
              <a:r>
                <a:rPr lang="de-DE" sz="1800" spc="-100" dirty="0">
                  <a:solidFill>
                    <a:srgbClr val="5F5F5F"/>
                  </a:solidFill>
                </a:rPr>
                <a:t>e.V.</a:t>
              </a:r>
            </a:p>
            <a:p>
              <a:pPr algn="r"/>
              <a:r>
                <a:rPr lang="de-DE" sz="1000" spc="-100" dirty="0">
                  <a:solidFill>
                    <a:srgbClr val="5F5F5F"/>
                  </a:solidFill>
                </a:rPr>
                <a:t>Erlabrunn-Himmelstadt-Leinach-Margetshöchheim-Retzstadt-Thüngersheim-Zell-Zellingen</a:t>
              </a:r>
            </a:p>
          </p:txBody>
        </p:sp>
      </p:grpSp>
      <p:sp>
        <p:nvSpPr>
          <p:cNvPr id="5" name="Fußzeilenplatzhalter 4"/>
          <p:cNvSpPr>
            <a:spLocks noGrp="1"/>
          </p:cNvSpPr>
          <p:nvPr>
            <p:ph type="ftr" sz="quarter" idx="13"/>
          </p:nvPr>
        </p:nvSpPr>
        <p:spPr/>
        <p:txBody>
          <a:bodyPr/>
          <a:lstStyle/>
          <a:p>
            <a:endParaRPr lang="de-DE"/>
          </a:p>
        </p:txBody>
      </p:sp>
    </p:spTree>
    <p:extLst>
      <p:ext uri="{BB962C8B-B14F-4D97-AF65-F5344CB8AC3E}">
        <p14:creationId xmlns:p14="http://schemas.microsoft.com/office/powerpoint/2010/main" val="1795352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r>
              <a:rPr lang="de-DE"/>
              <a:t>3. Mai 2018</a:t>
            </a:r>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D217AE6-10A0-4B1C-9065-5874CC773BD4}" type="slidenum">
              <a:rPr lang="de-DE" smtClean="0"/>
              <a:t>‹Nr.›</a:t>
            </a:fld>
            <a:endParaRPr lang="de-DE"/>
          </a:p>
        </p:txBody>
      </p:sp>
    </p:spTree>
    <p:extLst>
      <p:ext uri="{BB962C8B-B14F-4D97-AF65-F5344CB8AC3E}">
        <p14:creationId xmlns:p14="http://schemas.microsoft.com/office/powerpoint/2010/main" val="2475158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r>
              <a:rPr lang="de-DE"/>
              <a:t>3. Mai 2018</a:t>
            </a:r>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D217AE6-10A0-4B1C-9065-5874CC773BD4}" type="slidenum">
              <a:rPr lang="de-DE" smtClean="0"/>
              <a:t>‹Nr.›</a:t>
            </a:fld>
            <a:endParaRPr lang="de-DE"/>
          </a:p>
        </p:txBody>
      </p:sp>
    </p:spTree>
    <p:extLst>
      <p:ext uri="{BB962C8B-B14F-4D97-AF65-F5344CB8AC3E}">
        <p14:creationId xmlns:p14="http://schemas.microsoft.com/office/powerpoint/2010/main" val="1530444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r>
              <a:rPr lang="de-DE"/>
              <a:t>3. Mai 2018</a:t>
            </a:r>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1D217AE6-10A0-4B1C-9065-5874CC773BD4}" type="slidenum">
              <a:rPr lang="de-DE" smtClean="0"/>
              <a:t>‹Nr.›</a:t>
            </a:fld>
            <a:endParaRPr lang="de-DE"/>
          </a:p>
        </p:txBody>
      </p:sp>
    </p:spTree>
    <p:extLst>
      <p:ext uri="{BB962C8B-B14F-4D97-AF65-F5344CB8AC3E}">
        <p14:creationId xmlns:p14="http://schemas.microsoft.com/office/powerpoint/2010/main" val="1527042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r>
              <a:rPr lang="de-DE"/>
              <a:t>3. Mai 2018</a:t>
            </a:r>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1D217AE6-10A0-4B1C-9065-5874CC773BD4}" type="slidenum">
              <a:rPr lang="de-DE" smtClean="0"/>
              <a:t>‹Nr.›</a:t>
            </a:fld>
            <a:endParaRPr lang="de-DE"/>
          </a:p>
        </p:txBody>
      </p:sp>
    </p:spTree>
    <p:extLst>
      <p:ext uri="{BB962C8B-B14F-4D97-AF65-F5344CB8AC3E}">
        <p14:creationId xmlns:p14="http://schemas.microsoft.com/office/powerpoint/2010/main" val="28398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de-DE"/>
              <a:t>3. Mai 2018</a:t>
            </a:r>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1D217AE6-10A0-4B1C-9065-5874CC773BD4}" type="slidenum">
              <a:rPr lang="de-DE" smtClean="0"/>
              <a:t>‹Nr.›</a:t>
            </a:fld>
            <a:endParaRPr lang="de-DE"/>
          </a:p>
        </p:txBody>
      </p:sp>
    </p:spTree>
    <p:extLst>
      <p:ext uri="{BB962C8B-B14F-4D97-AF65-F5344CB8AC3E}">
        <p14:creationId xmlns:p14="http://schemas.microsoft.com/office/powerpoint/2010/main" val="577702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r>
              <a:rPr lang="de-DE"/>
              <a:t>3. Mai 2018</a:t>
            </a:r>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D217AE6-10A0-4B1C-9065-5874CC773BD4}" type="slidenum">
              <a:rPr lang="de-DE" smtClean="0"/>
              <a:t>‹Nr.›</a:t>
            </a:fld>
            <a:endParaRPr lang="de-DE"/>
          </a:p>
        </p:txBody>
      </p:sp>
    </p:spTree>
    <p:extLst>
      <p:ext uri="{BB962C8B-B14F-4D97-AF65-F5344CB8AC3E}">
        <p14:creationId xmlns:p14="http://schemas.microsoft.com/office/powerpoint/2010/main" val="675224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r>
              <a:rPr lang="de-DE"/>
              <a:t>3. Mai 2018</a:t>
            </a:r>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D217AE6-10A0-4B1C-9065-5874CC773BD4}" type="slidenum">
              <a:rPr lang="de-DE" smtClean="0"/>
              <a:t>‹Nr.›</a:t>
            </a:fld>
            <a:endParaRPr lang="de-DE"/>
          </a:p>
        </p:txBody>
      </p:sp>
    </p:spTree>
    <p:extLst>
      <p:ext uri="{BB962C8B-B14F-4D97-AF65-F5344CB8AC3E}">
        <p14:creationId xmlns:p14="http://schemas.microsoft.com/office/powerpoint/2010/main" val="1407499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r>
              <a:rPr lang="de-DE"/>
              <a:t>3. Mai 2018</a:t>
            </a:r>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D217AE6-10A0-4B1C-9065-5874CC773BD4}" type="slidenum">
              <a:rPr lang="de-DE" smtClean="0"/>
              <a:t>‹Nr.›</a:t>
            </a:fld>
            <a:endParaRPr lang="de-DE"/>
          </a:p>
        </p:txBody>
      </p:sp>
    </p:spTree>
    <p:extLst>
      <p:ext uri="{BB962C8B-B14F-4D97-AF65-F5344CB8AC3E}">
        <p14:creationId xmlns:p14="http://schemas.microsoft.com/office/powerpoint/2010/main" val="2479321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r>
              <a:rPr lang="de-DE"/>
              <a:t>3. Mai 2018</a:t>
            </a:r>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D217AE6-10A0-4B1C-9065-5874CC773BD4}" type="slidenum">
              <a:rPr lang="de-DE" smtClean="0"/>
              <a:t>‹Nr.›</a:t>
            </a:fld>
            <a:endParaRPr lang="de-DE"/>
          </a:p>
        </p:txBody>
      </p:sp>
    </p:spTree>
    <p:extLst>
      <p:ext uri="{BB962C8B-B14F-4D97-AF65-F5344CB8AC3E}">
        <p14:creationId xmlns:p14="http://schemas.microsoft.com/office/powerpoint/2010/main" val="2511407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de-DE"/>
              <a:t>3. Mai 2018</a:t>
            </a:r>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217AE6-10A0-4B1C-9065-5874CC773BD4}" type="slidenum">
              <a:rPr lang="de-DE" smtClean="0"/>
              <a:t>‹Nr.›</a:t>
            </a:fld>
            <a:endParaRPr lang="de-DE"/>
          </a:p>
        </p:txBody>
      </p:sp>
    </p:spTree>
    <p:extLst>
      <p:ext uri="{BB962C8B-B14F-4D97-AF65-F5344CB8AC3E}">
        <p14:creationId xmlns:p14="http://schemas.microsoft.com/office/powerpoint/2010/main" val="3737758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km.bayern.de/allgemein/meldung/7370/professionelle-administration-fuer-it-an-bayerns-schulen.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6D8A3BEB-F0F9-448E-AFD2-C727FA097445}"/>
              </a:ext>
            </a:extLst>
          </p:cNvPr>
          <p:cNvSpPr/>
          <p:nvPr/>
        </p:nvSpPr>
        <p:spPr>
          <a:xfrm>
            <a:off x="0" y="4982817"/>
            <a:ext cx="12192000" cy="1875183"/>
          </a:xfrm>
          <a:prstGeom prst="rect">
            <a:avLst/>
          </a:prstGeom>
          <a:solidFill>
            <a:srgbClr val="B6D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feld 4"/>
          <p:cNvSpPr txBox="1"/>
          <p:nvPr/>
        </p:nvSpPr>
        <p:spPr>
          <a:xfrm>
            <a:off x="0" y="3154361"/>
            <a:ext cx="12192000" cy="1138773"/>
          </a:xfrm>
          <a:prstGeom prst="rect">
            <a:avLst/>
          </a:prstGeom>
          <a:solidFill>
            <a:schemeClr val="bg1">
              <a:alpha val="80000"/>
            </a:schemeClr>
          </a:solidFill>
        </p:spPr>
        <p:txBody>
          <a:bodyPr wrap="square" rtlCol="0">
            <a:spAutoFit/>
          </a:bodyPr>
          <a:lstStyle/>
          <a:p>
            <a:pPr algn="ctr"/>
            <a:r>
              <a:rPr lang="de-DE" sz="4800" cap="small" spc="-100" dirty="0">
                <a:solidFill>
                  <a:srgbClr val="5F5F5F"/>
                </a:solidFill>
              </a:rPr>
              <a:t>Kommunale</a:t>
            </a:r>
            <a:r>
              <a:rPr lang="de-DE" sz="4800" spc="-100" dirty="0">
                <a:solidFill>
                  <a:srgbClr val="5F5F5F"/>
                </a:solidFill>
              </a:rPr>
              <a:t> </a:t>
            </a:r>
            <a:r>
              <a:rPr lang="de-DE" sz="4800" cap="small" spc="-100" dirty="0">
                <a:solidFill>
                  <a:srgbClr val="5F5F5F"/>
                </a:solidFill>
              </a:rPr>
              <a:t>Allianz Main-Wein-Garten </a:t>
            </a:r>
            <a:r>
              <a:rPr lang="de-DE" sz="4800" spc="-100" dirty="0">
                <a:solidFill>
                  <a:srgbClr val="5F5F5F"/>
                </a:solidFill>
              </a:rPr>
              <a:t>e.V</a:t>
            </a:r>
            <a:r>
              <a:rPr lang="de-DE" sz="4400" spc="-100" dirty="0">
                <a:solidFill>
                  <a:srgbClr val="5F5F5F"/>
                </a:solidFill>
              </a:rPr>
              <a:t>.</a:t>
            </a:r>
          </a:p>
          <a:p>
            <a:pPr algn="ctr"/>
            <a:r>
              <a:rPr lang="de-DE" sz="2000" spc="-100" dirty="0">
                <a:solidFill>
                  <a:srgbClr val="5F5F5F"/>
                </a:solidFill>
              </a:rPr>
              <a:t>Erlabrunn ∙ Himmelstadt ∙ Leinach ∙ Margetshöchheim ∙ Retzstadt ∙ Thüngersheim ∙ Zell ∙ Zellingen</a:t>
            </a:r>
            <a:endParaRPr lang="de-DE" sz="2000" dirty="0"/>
          </a:p>
        </p:txBody>
      </p:sp>
      <p:sp>
        <p:nvSpPr>
          <p:cNvPr id="2" name="Textfeld 1"/>
          <p:cNvSpPr txBox="1"/>
          <p:nvPr/>
        </p:nvSpPr>
        <p:spPr>
          <a:xfrm>
            <a:off x="872528" y="5351021"/>
            <a:ext cx="10734754" cy="1138773"/>
          </a:xfrm>
          <a:prstGeom prst="rect">
            <a:avLst/>
          </a:prstGeom>
          <a:noFill/>
        </p:spPr>
        <p:txBody>
          <a:bodyPr wrap="square" rtlCol="0">
            <a:spAutoFit/>
          </a:bodyPr>
          <a:lstStyle/>
          <a:p>
            <a:pPr algn="ctr"/>
            <a:r>
              <a:rPr lang="de-DE" sz="3600" b="1" dirty="0"/>
              <a:t>Sitzung des Lenkungsausschusses in Margetshöchheim</a:t>
            </a:r>
            <a:br>
              <a:rPr lang="de-DE" sz="3200" dirty="0"/>
            </a:br>
            <a:r>
              <a:rPr lang="de-DE" sz="3200" dirty="0"/>
              <a:t>Freitag, den 13. Mai 2022 </a:t>
            </a:r>
          </a:p>
        </p:txBody>
      </p:sp>
      <p:pic>
        <p:nvPicPr>
          <p:cNvPr id="7" name="Grafik 6">
            <a:extLst>
              <a:ext uri="{FF2B5EF4-FFF2-40B4-BE49-F238E27FC236}">
                <a16:creationId xmlns:a16="http://schemas.microsoft.com/office/drawing/2014/main" id="{42F889F3-4ECA-4869-8732-E4D7EE7F759F}"/>
              </a:ext>
            </a:extLst>
          </p:cNvPr>
          <p:cNvPicPr>
            <a:picLocks noChangeAspect="1"/>
          </p:cNvPicPr>
          <p:nvPr/>
        </p:nvPicPr>
        <p:blipFill>
          <a:blip r:embed="rId3" cstate="print">
            <a:alphaModFix amt="80000"/>
            <a:extLst>
              <a:ext uri="{28A0092B-C50C-407E-A947-70E740481C1C}">
                <a14:useLocalDpi xmlns:a14="http://schemas.microsoft.com/office/drawing/2010/main" val="0"/>
              </a:ext>
            </a:extLst>
          </a:blip>
          <a:stretch>
            <a:fillRect/>
          </a:stretch>
        </p:blipFill>
        <p:spPr>
          <a:xfrm>
            <a:off x="4121420" y="196727"/>
            <a:ext cx="3759405" cy="2705500"/>
          </a:xfrm>
          <a:prstGeom prst="rect">
            <a:avLst/>
          </a:prstGeom>
        </p:spPr>
      </p:pic>
    </p:spTree>
    <p:extLst>
      <p:ext uri="{BB962C8B-B14F-4D97-AF65-F5344CB8AC3E}">
        <p14:creationId xmlns:p14="http://schemas.microsoft.com/office/powerpoint/2010/main" val="3520001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A22E1B3-6BA0-48F5-B184-E5FAEEA17372}"/>
              </a:ext>
            </a:extLst>
          </p:cNvPr>
          <p:cNvSpPr/>
          <p:nvPr/>
        </p:nvSpPr>
        <p:spPr>
          <a:xfrm>
            <a:off x="0" y="0"/>
            <a:ext cx="12192000" cy="5990492"/>
          </a:xfrm>
          <a:prstGeom prst="rect">
            <a:avLst/>
          </a:prstGeom>
          <a:solidFill>
            <a:srgbClr val="849E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1AB3617E-0CD3-4304-B229-D39054D17CF3}"/>
              </a:ext>
            </a:extLst>
          </p:cNvPr>
          <p:cNvSpPr>
            <a:spLocks noGrp="1"/>
          </p:cNvSpPr>
          <p:nvPr>
            <p:ph type="title"/>
          </p:nvPr>
        </p:nvSpPr>
        <p:spPr>
          <a:xfrm>
            <a:off x="838200" y="2252107"/>
            <a:ext cx="10515600" cy="1325563"/>
          </a:xfrm>
        </p:spPr>
        <p:txBody>
          <a:bodyPr>
            <a:noAutofit/>
          </a:bodyPr>
          <a:lstStyle/>
          <a:p>
            <a:pPr algn="ctr"/>
            <a:r>
              <a:rPr lang="de-DE" sz="4800" b="1" dirty="0">
                <a:solidFill>
                  <a:schemeClr val="bg1"/>
                </a:solidFill>
                <a:latin typeface="+mn-lt"/>
              </a:rPr>
              <a:t>TOP 3:</a:t>
            </a:r>
            <a:br>
              <a:rPr lang="de-DE" sz="4400" b="1" dirty="0">
                <a:solidFill>
                  <a:schemeClr val="bg1"/>
                </a:solidFill>
                <a:latin typeface="+mn-lt"/>
              </a:rPr>
            </a:br>
            <a:r>
              <a:rPr lang="de-DE" sz="4400" dirty="0">
                <a:solidFill>
                  <a:schemeClr val="bg1"/>
                </a:solidFill>
                <a:latin typeface="+mn-lt"/>
              </a:rPr>
              <a:t>INTERKOMMUNALE IT-FACHKRAFT</a:t>
            </a:r>
          </a:p>
        </p:txBody>
      </p:sp>
      <p:sp>
        <p:nvSpPr>
          <p:cNvPr id="5" name="Foliennummernplatzhalter 4">
            <a:extLst>
              <a:ext uri="{FF2B5EF4-FFF2-40B4-BE49-F238E27FC236}">
                <a16:creationId xmlns:a16="http://schemas.microsoft.com/office/drawing/2014/main" id="{6782D4D4-C7EB-4A62-B521-3FB493269CF4}"/>
              </a:ext>
            </a:extLst>
          </p:cNvPr>
          <p:cNvSpPr>
            <a:spLocks noGrp="1"/>
          </p:cNvSpPr>
          <p:nvPr>
            <p:ph type="sldNum" sz="quarter" idx="12"/>
          </p:nvPr>
        </p:nvSpPr>
        <p:spPr/>
        <p:txBody>
          <a:bodyPr/>
          <a:lstStyle/>
          <a:p>
            <a:fld id="{8FE6573F-76BD-4569-B6BE-87585BC8104E}" type="slidenum">
              <a:rPr lang="de-DE" smtClean="0"/>
              <a:pPr/>
              <a:t>2</a:t>
            </a:fld>
            <a:endParaRPr lang="de-DE"/>
          </a:p>
        </p:txBody>
      </p:sp>
      <p:sp>
        <p:nvSpPr>
          <p:cNvPr id="7" name="Textfeld 6">
            <a:extLst>
              <a:ext uri="{FF2B5EF4-FFF2-40B4-BE49-F238E27FC236}">
                <a16:creationId xmlns:a16="http://schemas.microsoft.com/office/drawing/2014/main" id="{90990CA1-6009-42FB-BE8D-5BACD72A3A3A}"/>
              </a:ext>
            </a:extLst>
          </p:cNvPr>
          <p:cNvSpPr txBox="1"/>
          <p:nvPr/>
        </p:nvSpPr>
        <p:spPr>
          <a:xfrm>
            <a:off x="645322" y="1913553"/>
            <a:ext cx="10515600" cy="677108"/>
          </a:xfrm>
          <a:prstGeom prst="rect">
            <a:avLst/>
          </a:prstGeom>
          <a:noFill/>
        </p:spPr>
        <p:txBody>
          <a:bodyPr wrap="square">
            <a:spAutoFit/>
          </a:bodyPr>
          <a:lstStyle/>
          <a:p>
            <a:endParaRPr lang="de-DE" dirty="0">
              <a:solidFill>
                <a:schemeClr val="bg1"/>
              </a:solidFill>
            </a:endParaRPr>
          </a:p>
          <a:p>
            <a:endParaRPr lang="de-DE" sz="2000" b="1" dirty="0">
              <a:solidFill>
                <a:schemeClr val="bg1"/>
              </a:solidFill>
            </a:endParaRPr>
          </a:p>
        </p:txBody>
      </p:sp>
    </p:spTree>
    <p:extLst>
      <p:ext uri="{BB962C8B-B14F-4D97-AF65-F5344CB8AC3E}">
        <p14:creationId xmlns:p14="http://schemas.microsoft.com/office/powerpoint/2010/main" val="4156333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3617E-0CD3-4304-B229-D39054D17CF3}"/>
              </a:ext>
            </a:extLst>
          </p:cNvPr>
          <p:cNvSpPr>
            <a:spLocks noGrp="1"/>
          </p:cNvSpPr>
          <p:nvPr>
            <p:ph type="title"/>
          </p:nvPr>
        </p:nvSpPr>
        <p:spPr>
          <a:xfrm>
            <a:off x="451834" y="51961"/>
            <a:ext cx="11444398" cy="1325563"/>
          </a:xfrm>
        </p:spPr>
        <p:txBody>
          <a:bodyPr>
            <a:normAutofit/>
          </a:bodyPr>
          <a:lstStyle/>
          <a:p>
            <a:r>
              <a:rPr lang="de-DE" sz="4000" b="1" dirty="0">
                <a:solidFill>
                  <a:srgbClr val="AFC800"/>
                </a:solidFill>
              </a:rPr>
              <a:t>Bayerische</a:t>
            </a:r>
            <a:r>
              <a:rPr lang="de-DE" sz="4400" b="1" dirty="0">
                <a:solidFill>
                  <a:srgbClr val="AFC800"/>
                </a:solidFill>
              </a:rPr>
              <a:t> IT-Administrationsförderung (</a:t>
            </a:r>
            <a:r>
              <a:rPr lang="de-DE" sz="4400" b="1" dirty="0" err="1">
                <a:solidFill>
                  <a:srgbClr val="AFC800"/>
                </a:solidFill>
              </a:rPr>
              <a:t>BayARn</a:t>
            </a:r>
            <a:r>
              <a:rPr lang="de-DE" sz="4400" b="1" dirty="0">
                <a:solidFill>
                  <a:srgbClr val="AFC800"/>
                </a:solidFill>
              </a:rPr>
              <a:t>)</a:t>
            </a:r>
            <a:endParaRPr lang="de-DE" sz="4400" b="1" dirty="0">
              <a:solidFill>
                <a:srgbClr val="005F8C"/>
              </a:solidFill>
            </a:endParaRPr>
          </a:p>
        </p:txBody>
      </p:sp>
      <p:sp>
        <p:nvSpPr>
          <p:cNvPr id="5" name="Foliennummernplatzhalter 4">
            <a:extLst>
              <a:ext uri="{FF2B5EF4-FFF2-40B4-BE49-F238E27FC236}">
                <a16:creationId xmlns:a16="http://schemas.microsoft.com/office/drawing/2014/main" id="{6782D4D4-C7EB-4A62-B521-3FB493269CF4}"/>
              </a:ext>
            </a:extLst>
          </p:cNvPr>
          <p:cNvSpPr>
            <a:spLocks noGrp="1"/>
          </p:cNvSpPr>
          <p:nvPr>
            <p:ph type="sldNum" sz="quarter" idx="12"/>
          </p:nvPr>
        </p:nvSpPr>
        <p:spPr>
          <a:xfrm>
            <a:off x="10593083" y="6492875"/>
            <a:ext cx="664464" cy="365125"/>
          </a:xfrm>
        </p:spPr>
        <p:txBody>
          <a:bodyPr/>
          <a:lstStyle/>
          <a:p>
            <a:fld id="{8FE6573F-76BD-4569-B6BE-87585BC8104E}" type="slidenum">
              <a:rPr lang="de-DE" smtClean="0"/>
              <a:pPr/>
              <a:t>3</a:t>
            </a:fld>
            <a:endParaRPr lang="de-DE"/>
          </a:p>
        </p:txBody>
      </p:sp>
      <p:sp>
        <p:nvSpPr>
          <p:cNvPr id="13" name="Textfeld 12">
            <a:extLst>
              <a:ext uri="{FF2B5EF4-FFF2-40B4-BE49-F238E27FC236}">
                <a16:creationId xmlns:a16="http://schemas.microsoft.com/office/drawing/2014/main" id="{E65E0436-B45A-454A-9E4B-EC50F2443662}"/>
              </a:ext>
            </a:extLst>
          </p:cNvPr>
          <p:cNvSpPr txBox="1"/>
          <p:nvPr/>
        </p:nvSpPr>
        <p:spPr>
          <a:xfrm>
            <a:off x="295768" y="1353185"/>
            <a:ext cx="11600466" cy="4832092"/>
          </a:xfrm>
          <a:prstGeom prst="rect">
            <a:avLst/>
          </a:prstGeom>
          <a:noFill/>
        </p:spPr>
        <p:txBody>
          <a:bodyPr wrap="square" rtlCol="0">
            <a:spAutoFit/>
          </a:bodyPr>
          <a:lstStyle/>
          <a:p>
            <a:pPr algn="ctr"/>
            <a:r>
              <a:rPr lang="de-DE" b="1" dirty="0">
                <a:solidFill>
                  <a:srgbClr val="005F8C"/>
                </a:solidFill>
                <a:latin typeface="Calibri" panose="020F0502020204030204" pitchFamily="34" charset="0"/>
                <a:sym typeface="Wingdings" panose="05000000000000000000" pitchFamily="2" charset="2"/>
              </a:rPr>
              <a:t>Förderprogramm des Bundes und der Länder</a:t>
            </a:r>
          </a:p>
          <a:p>
            <a:pPr marL="285750" indent="-285750" algn="ctr">
              <a:buFont typeface="Wingdings" panose="05000000000000000000" pitchFamily="2" charset="2"/>
              <a:buChar char="à"/>
            </a:pPr>
            <a:endParaRPr lang="de-DE" sz="1600" b="1" dirty="0">
              <a:solidFill>
                <a:srgbClr val="005F8C"/>
              </a:solidFill>
              <a:highlight>
                <a:srgbClr val="A5B4CD"/>
              </a:highlight>
              <a:latin typeface="Calibri" panose="020F0502020204030204" pitchFamily="34" charset="0"/>
              <a:sym typeface="Wingdings" panose="05000000000000000000" pitchFamily="2" charset="2"/>
            </a:endParaRPr>
          </a:p>
          <a:p>
            <a:pPr marL="342900" indent="-342900" algn="ctr">
              <a:buFont typeface="Wingdings" panose="05000000000000000000" pitchFamily="2" charset="2"/>
              <a:buChar char="à"/>
            </a:pPr>
            <a:r>
              <a:rPr lang="de-DE" sz="1600" b="1" i="1" dirty="0">
                <a:highlight>
                  <a:srgbClr val="C0C0C0"/>
                </a:highlight>
                <a:latin typeface="Calibri" panose="020F0502020204030204" pitchFamily="34" charset="0"/>
                <a:sym typeface="Wingdings" panose="05000000000000000000" pitchFamily="2" charset="2"/>
              </a:rPr>
              <a:t>Förderung der technischen IT-Administration an bayerischen Schulen</a:t>
            </a:r>
          </a:p>
          <a:p>
            <a:endParaRPr lang="de-DE" sz="1600" b="1" dirty="0">
              <a:solidFill>
                <a:srgbClr val="005F8C"/>
              </a:solidFill>
              <a:highlight>
                <a:srgbClr val="A5B4CD"/>
              </a:highlight>
              <a:latin typeface="Calibri" panose="020F0502020204030204" pitchFamily="34" charset="0"/>
              <a:sym typeface="Wingdings" panose="05000000000000000000" pitchFamily="2" charset="2"/>
            </a:endParaRPr>
          </a:p>
          <a:p>
            <a:pPr algn="ctr"/>
            <a:r>
              <a:rPr lang="de-DE" b="1" dirty="0">
                <a:highlight>
                  <a:srgbClr val="849EC1"/>
                </a:highlight>
                <a:latin typeface="Calibri" panose="020F0502020204030204" pitchFamily="34" charset="0"/>
                <a:sym typeface="Wingdings" panose="05000000000000000000" pitchFamily="2" charset="2"/>
              </a:rPr>
              <a:t>Zusammensetzung des Förderprogramms</a:t>
            </a:r>
          </a:p>
          <a:p>
            <a:endParaRPr lang="de-DE" sz="1600" b="1" dirty="0">
              <a:highlight>
                <a:srgbClr val="A5B4CD"/>
              </a:highlight>
              <a:latin typeface="Calibri" panose="020F0502020204030204" pitchFamily="34" charset="0"/>
              <a:sym typeface="Wingdings" panose="05000000000000000000" pitchFamily="2" charset="2"/>
            </a:endParaRPr>
          </a:p>
          <a:p>
            <a:endParaRPr lang="de-DE" sz="1600" b="1" dirty="0">
              <a:highlight>
                <a:srgbClr val="A5B4CD"/>
              </a:highlight>
              <a:latin typeface="Calibri" panose="020F0502020204030204" pitchFamily="34" charset="0"/>
              <a:sym typeface="Wingdings" panose="05000000000000000000" pitchFamily="2" charset="2"/>
            </a:endParaRPr>
          </a:p>
          <a:p>
            <a:endParaRPr lang="de-DE" sz="1600" b="1" dirty="0">
              <a:highlight>
                <a:srgbClr val="A5B4CD"/>
              </a:highlight>
              <a:latin typeface="Calibri" panose="020F0502020204030204" pitchFamily="34" charset="0"/>
              <a:sym typeface="Wingdings" panose="05000000000000000000" pitchFamily="2" charset="2"/>
            </a:endParaRPr>
          </a:p>
          <a:p>
            <a:endParaRPr lang="de-DE" sz="1600" b="1" dirty="0">
              <a:highlight>
                <a:srgbClr val="A5B4CD"/>
              </a:highlight>
              <a:latin typeface="Calibri" panose="020F0502020204030204" pitchFamily="34" charset="0"/>
              <a:sym typeface="Wingdings" panose="05000000000000000000" pitchFamily="2" charset="2"/>
            </a:endParaRPr>
          </a:p>
          <a:p>
            <a:endParaRPr lang="de-DE" sz="1600" b="1" dirty="0">
              <a:highlight>
                <a:srgbClr val="A5B4CD"/>
              </a:highlight>
              <a:latin typeface="Calibri" panose="020F0502020204030204" pitchFamily="34" charset="0"/>
              <a:sym typeface="Wingdings" panose="05000000000000000000" pitchFamily="2" charset="2"/>
            </a:endParaRPr>
          </a:p>
          <a:p>
            <a:pPr marL="285750" indent="-285750" algn="ctr">
              <a:buFont typeface="Arial" panose="020B0604020202020204" pitchFamily="34" charset="0"/>
              <a:buChar char="•"/>
            </a:pPr>
            <a:r>
              <a:rPr lang="de-DE" sz="1600" b="1" dirty="0">
                <a:highlight>
                  <a:srgbClr val="A5B4CD"/>
                </a:highlight>
                <a:sym typeface="Wingdings" panose="05000000000000000000" pitchFamily="2" charset="2"/>
              </a:rPr>
              <a:t>Fördervolumen: </a:t>
            </a:r>
            <a:r>
              <a:rPr lang="de-DE" sz="1600" dirty="0">
                <a:sym typeface="Wingdings" panose="05000000000000000000" pitchFamily="2" charset="2"/>
              </a:rPr>
              <a:t>insg. ca. </a:t>
            </a:r>
            <a:r>
              <a:rPr lang="de-DE" sz="1600" b="1" dirty="0">
                <a:sym typeface="Wingdings" panose="05000000000000000000" pitchFamily="2" charset="2"/>
              </a:rPr>
              <a:t>160 Mio. € </a:t>
            </a:r>
          </a:p>
          <a:p>
            <a:pPr marL="285750" indent="-285750" algn="ctr">
              <a:buFont typeface="Arial" panose="020B0604020202020204" pitchFamily="34" charset="0"/>
              <a:buChar char="•"/>
            </a:pPr>
            <a:r>
              <a:rPr lang="de-DE" sz="1600" b="1" dirty="0">
                <a:highlight>
                  <a:srgbClr val="A5B4CD"/>
                </a:highlight>
                <a:sym typeface="Wingdings" panose="05000000000000000000" pitchFamily="2" charset="2"/>
              </a:rPr>
              <a:t>Förderzeitraum: </a:t>
            </a:r>
            <a:r>
              <a:rPr lang="de-DE" sz="1600" dirty="0">
                <a:sym typeface="Wingdings" panose="05000000000000000000" pitchFamily="2" charset="2"/>
              </a:rPr>
              <a:t>Mitte 2020 bis Ende 2024 – ab 2025 trägt der Freistaat die Hälfte der Kosten</a:t>
            </a:r>
          </a:p>
          <a:p>
            <a:pPr marL="285750" indent="-285750" algn="ctr">
              <a:buFont typeface="Arial" panose="020B0604020202020204" pitchFamily="34" charset="0"/>
              <a:buChar char="•"/>
            </a:pPr>
            <a:r>
              <a:rPr lang="de-DE" sz="1600" b="1" dirty="0">
                <a:sym typeface="Wingdings" panose="05000000000000000000" pitchFamily="2" charset="2"/>
              </a:rPr>
              <a:t>Förderanträge</a:t>
            </a:r>
            <a:r>
              <a:rPr lang="de-DE" sz="1600" dirty="0">
                <a:sym typeface="Wingdings" panose="05000000000000000000" pitchFamily="2" charset="2"/>
              </a:rPr>
              <a:t> müssen separat für die jeweilige Förderung gestellt werden</a:t>
            </a:r>
          </a:p>
          <a:p>
            <a:pPr algn="ctr"/>
            <a:endParaRPr lang="de-DE" sz="1600" dirty="0">
              <a:sym typeface="Wingdings" panose="05000000000000000000" pitchFamily="2" charset="2"/>
            </a:endParaRPr>
          </a:p>
          <a:p>
            <a:pPr algn="ctr"/>
            <a:r>
              <a:rPr lang="de-DE" sz="1600" b="1" dirty="0">
                <a:highlight>
                  <a:srgbClr val="A5B4CD"/>
                </a:highlight>
                <a:sym typeface="Wingdings" panose="05000000000000000000" pitchFamily="2" charset="2"/>
              </a:rPr>
              <a:t>Zuwendungsempfänger</a:t>
            </a:r>
          </a:p>
          <a:p>
            <a:pPr marL="285750" indent="-285750" algn="ctr">
              <a:buFont typeface="Arial" panose="020B0604020202020204" pitchFamily="34" charset="0"/>
              <a:buChar char="•"/>
            </a:pPr>
            <a:r>
              <a:rPr lang="de-DE" sz="1600" dirty="0">
                <a:sym typeface="Wingdings" panose="05000000000000000000" pitchFamily="2" charset="2"/>
              </a:rPr>
              <a:t>Kommunale </a:t>
            </a:r>
            <a:r>
              <a:rPr lang="de-DE" sz="1600" b="1" dirty="0">
                <a:sym typeface="Wingdings" panose="05000000000000000000" pitchFamily="2" charset="2"/>
              </a:rPr>
              <a:t>Schulaufwandsträger</a:t>
            </a:r>
            <a:r>
              <a:rPr lang="de-DE" sz="1600" dirty="0">
                <a:sym typeface="Wingdings" panose="05000000000000000000" pitchFamily="2" charset="2"/>
              </a:rPr>
              <a:t> öffentlicher Schulen</a:t>
            </a:r>
          </a:p>
          <a:p>
            <a:pPr marL="285750" indent="-285750" algn="ctr">
              <a:buFont typeface="Arial" panose="020B0604020202020204" pitchFamily="34" charset="0"/>
              <a:buChar char="•"/>
            </a:pPr>
            <a:r>
              <a:rPr lang="de-DE" sz="1600" dirty="0">
                <a:sym typeface="Wingdings" panose="05000000000000000000" pitchFamily="2" charset="2"/>
              </a:rPr>
              <a:t>Private Träger staatl. Genehmigter und anerkannter Schulen</a:t>
            </a:r>
          </a:p>
          <a:p>
            <a:pPr algn="ctr"/>
            <a:r>
              <a:rPr lang="de-DE" sz="1600" dirty="0">
                <a:sym typeface="Wingdings" panose="05000000000000000000" pitchFamily="2" charset="2"/>
              </a:rPr>
              <a:t> </a:t>
            </a:r>
            <a:r>
              <a:rPr lang="de-DE" sz="1600" b="1" dirty="0">
                <a:highlight>
                  <a:srgbClr val="FFFF00"/>
                </a:highlight>
                <a:sym typeface="Wingdings" panose="05000000000000000000" pitchFamily="2" charset="2"/>
              </a:rPr>
              <a:t>Schulaufwandsträger dürfen gemeinsame Anträge stellen</a:t>
            </a:r>
          </a:p>
          <a:p>
            <a:pPr algn="ctr"/>
            <a:endParaRPr lang="de-DE" sz="1600" dirty="0">
              <a:sym typeface="Wingdings" panose="05000000000000000000" pitchFamily="2" charset="2"/>
            </a:endParaRPr>
          </a:p>
        </p:txBody>
      </p:sp>
      <p:sp>
        <p:nvSpPr>
          <p:cNvPr id="3" name="Rechteck 2">
            <a:extLst>
              <a:ext uri="{FF2B5EF4-FFF2-40B4-BE49-F238E27FC236}">
                <a16:creationId xmlns:a16="http://schemas.microsoft.com/office/drawing/2014/main" id="{AE70AC71-3BBF-49FF-5529-C12320FF792C}"/>
              </a:ext>
            </a:extLst>
          </p:cNvPr>
          <p:cNvSpPr/>
          <p:nvPr/>
        </p:nvSpPr>
        <p:spPr>
          <a:xfrm>
            <a:off x="3221805" y="2906348"/>
            <a:ext cx="2283365" cy="862883"/>
          </a:xfrm>
          <a:prstGeom prst="rect">
            <a:avLst/>
          </a:prstGeom>
          <a:solidFill>
            <a:srgbClr val="005F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BUND</a:t>
            </a:r>
          </a:p>
          <a:p>
            <a:pPr algn="ctr"/>
            <a:r>
              <a:rPr lang="de-DE" sz="1600" dirty="0"/>
              <a:t>Mittel aus dem </a:t>
            </a:r>
            <a:r>
              <a:rPr lang="de-DE" sz="1600" dirty="0" err="1"/>
              <a:t>DigitalPakt</a:t>
            </a:r>
            <a:r>
              <a:rPr lang="de-DE" sz="1600" dirty="0"/>
              <a:t> Schule</a:t>
            </a:r>
          </a:p>
        </p:txBody>
      </p:sp>
      <p:sp>
        <p:nvSpPr>
          <p:cNvPr id="6" name="Rechteck 5">
            <a:extLst>
              <a:ext uri="{FF2B5EF4-FFF2-40B4-BE49-F238E27FC236}">
                <a16:creationId xmlns:a16="http://schemas.microsoft.com/office/drawing/2014/main" id="{A6A43E1B-9F94-502F-38D0-66C891D5E7B9}"/>
              </a:ext>
            </a:extLst>
          </p:cNvPr>
          <p:cNvSpPr/>
          <p:nvPr/>
        </p:nvSpPr>
        <p:spPr>
          <a:xfrm>
            <a:off x="6686827" y="2906349"/>
            <a:ext cx="2283365" cy="862883"/>
          </a:xfrm>
          <a:prstGeom prst="rect">
            <a:avLst/>
          </a:prstGeom>
          <a:solidFill>
            <a:srgbClr val="005F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LAND</a:t>
            </a:r>
          </a:p>
          <a:p>
            <a:pPr algn="ctr"/>
            <a:r>
              <a:rPr lang="de-DE" sz="1600" dirty="0"/>
              <a:t>Landesförderung</a:t>
            </a:r>
          </a:p>
          <a:p>
            <a:pPr algn="ctr"/>
            <a:r>
              <a:rPr lang="de-DE" dirty="0"/>
              <a:t> </a:t>
            </a:r>
          </a:p>
        </p:txBody>
      </p:sp>
      <p:sp>
        <p:nvSpPr>
          <p:cNvPr id="4" name="Kreuz 3">
            <a:extLst>
              <a:ext uri="{FF2B5EF4-FFF2-40B4-BE49-F238E27FC236}">
                <a16:creationId xmlns:a16="http://schemas.microsoft.com/office/drawing/2014/main" id="{9E7F04A5-9DA7-5234-A1D1-B6423A9BD8C4}"/>
              </a:ext>
            </a:extLst>
          </p:cNvPr>
          <p:cNvSpPr/>
          <p:nvPr/>
        </p:nvSpPr>
        <p:spPr>
          <a:xfrm>
            <a:off x="5892112" y="3123642"/>
            <a:ext cx="407773" cy="428298"/>
          </a:xfrm>
          <a:prstGeom prst="plus">
            <a:avLst>
              <a:gd name="adj" fmla="val 40151"/>
            </a:avLst>
          </a:prstGeom>
          <a:solidFill>
            <a:srgbClr val="005F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990248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3617E-0CD3-4304-B229-D39054D17CF3}"/>
              </a:ext>
            </a:extLst>
          </p:cNvPr>
          <p:cNvSpPr>
            <a:spLocks noGrp="1"/>
          </p:cNvSpPr>
          <p:nvPr>
            <p:ph type="title"/>
          </p:nvPr>
        </p:nvSpPr>
        <p:spPr>
          <a:xfrm>
            <a:off x="451834" y="-95012"/>
            <a:ext cx="10901966" cy="1376792"/>
          </a:xfrm>
        </p:spPr>
        <p:txBody>
          <a:bodyPr>
            <a:normAutofit/>
          </a:bodyPr>
          <a:lstStyle/>
          <a:p>
            <a:pPr>
              <a:lnSpc>
                <a:spcPct val="150000"/>
              </a:lnSpc>
            </a:pPr>
            <a:r>
              <a:rPr lang="de-DE" sz="3600" b="1" dirty="0">
                <a:solidFill>
                  <a:srgbClr val="AFC800"/>
                </a:solidFill>
              </a:rPr>
              <a:t>Bayerische IT-Administrationsförderung (</a:t>
            </a:r>
            <a:r>
              <a:rPr lang="de-DE" sz="3600" b="1" dirty="0" err="1">
                <a:solidFill>
                  <a:srgbClr val="AFC800"/>
                </a:solidFill>
              </a:rPr>
              <a:t>BayARn</a:t>
            </a:r>
            <a:r>
              <a:rPr lang="de-DE" sz="3600" b="1" dirty="0">
                <a:solidFill>
                  <a:srgbClr val="AFC800"/>
                </a:solidFill>
              </a:rPr>
              <a:t>)</a:t>
            </a:r>
            <a:endParaRPr lang="de-DE" sz="2800" b="1" dirty="0">
              <a:solidFill>
                <a:srgbClr val="005F8C"/>
              </a:solidFill>
              <a:highlight>
                <a:srgbClr val="A5B4CD"/>
              </a:highlight>
              <a:latin typeface="+mn-lt"/>
            </a:endParaRPr>
          </a:p>
        </p:txBody>
      </p:sp>
      <p:sp>
        <p:nvSpPr>
          <p:cNvPr id="5" name="Foliennummernplatzhalter 4">
            <a:extLst>
              <a:ext uri="{FF2B5EF4-FFF2-40B4-BE49-F238E27FC236}">
                <a16:creationId xmlns:a16="http://schemas.microsoft.com/office/drawing/2014/main" id="{6782D4D4-C7EB-4A62-B521-3FB493269CF4}"/>
              </a:ext>
            </a:extLst>
          </p:cNvPr>
          <p:cNvSpPr>
            <a:spLocks noGrp="1"/>
          </p:cNvSpPr>
          <p:nvPr>
            <p:ph type="sldNum" sz="quarter" idx="12"/>
          </p:nvPr>
        </p:nvSpPr>
        <p:spPr/>
        <p:txBody>
          <a:bodyPr/>
          <a:lstStyle/>
          <a:p>
            <a:fld id="{8FE6573F-76BD-4569-B6BE-87585BC8104E}" type="slidenum">
              <a:rPr lang="de-DE" smtClean="0"/>
              <a:pPr/>
              <a:t>4</a:t>
            </a:fld>
            <a:endParaRPr lang="de-DE"/>
          </a:p>
        </p:txBody>
      </p:sp>
      <p:sp>
        <p:nvSpPr>
          <p:cNvPr id="13" name="Textfeld 12">
            <a:extLst>
              <a:ext uri="{FF2B5EF4-FFF2-40B4-BE49-F238E27FC236}">
                <a16:creationId xmlns:a16="http://schemas.microsoft.com/office/drawing/2014/main" id="{E65E0436-B45A-454A-9E4B-EC50F2443662}"/>
              </a:ext>
            </a:extLst>
          </p:cNvPr>
          <p:cNvSpPr txBox="1"/>
          <p:nvPr/>
        </p:nvSpPr>
        <p:spPr>
          <a:xfrm>
            <a:off x="-594913" y="6987577"/>
            <a:ext cx="11008646" cy="6494085"/>
          </a:xfrm>
          <a:prstGeom prst="rect">
            <a:avLst/>
          </a:prstGeom>
          <a:noFill/>
        </p:spPr>
        <p:txBody>
          <a:bodyPr wrap="square" rtlCol="0">
            <a:spAutoFit/>
          </a:bodyPr>
          <a:lstStyle/>
          <a:p>
            <a:endParaRPr lang="de-DE" dirty="0">
              <a:sym typeface="Wingdings" panose="05000000000000000000" pitchFamily="2" charset="2"/>
            </a:endParaRPr>
          </a:p>
          <a:p>
            <a:endParaRPr lang="de-DE" b="1" dirty="0">
              <a:sym typeface="Wingdings" panose="05000000000000000000" pitchFamily="2" charset="2"/>
            </a:endParaRPr>
          </a:p>
          <a:p>
            <a:pPr marL="342900" indent="-342900">
              <a:buFont typeface="Wingdings" panose="05000000000000000000" pitchFamily="2" charset="2"/>
              <a:buChar char="à"/>
            </a:pPr>
            <a:r>
              <a:rPr lang="de-DE" b="1" dirty="0">
                <a:highlight>
                  <a:srgbClr val="A5B4CD"/>
                </a:highlight>
                <a:sym typeface="Wingdings" panose="05000000000000000000" pitchFamily="2" charset="2"/>
              </a:rPr>
              <a:t>Zuwendungsvoraussetzungen</a:t>
            </a:r>
          </a:p>
          <a:p>
            <a:pPr marL="342900" indent="-342900">
              <a:buFont typeface="Arial" panose="020B0604020202020204" pitchFamily="34" charset="0"/>
              <a:buChar char="•"/>
            </a:pPr>
            <a:r>
              <a:rPr lang="de-DE" dirty="0">
                <a:highlight>
                  <a:srgbClr val="FFFF00"/>
                </a:highlight>
                <a:sym typeface="Wingdings" panose="05000000000000000000" pitchFamily="2" charset="2"/>
              </a:rPr>
              <a:t>Verbundenheitsanforderung:</a:t>
            </a:r>
            <a:br>
              <a:rPr lang="de-DE" dirty="0">
                <a:sym typeface="Wingdings" panose="05000000000000000000" pitchFamily="2" charset="2"/>
              </a:rPr>
            </a:br>
            <a:r>
              <a:rPr lang="de-DE" dirty="0">
                <a:sym typeface="Wingdings" panose="05000000000000000000" pitchFamily="2" charset="2"/>
              </a:rPr>
              <a:t>Verbundenheit der Administrationsmaßnahme zu einer weiteren Maßnahme des </a:t>
            </a:r>
            <a:r>
              <a:rPr lang="de-DE" dirty="0" err="1">
                <a:sym typeface="Wingdings" panose="05000000000000000000" pitchFamily="2" charset="2"/>
              </a:rPr>
              <a:t>DigitalPakt</a:t>
            </a:r>
            <a:r>
              <a:rPr lang="de-DE" dirty="0">
                <a:sym typeface="Wingdings" panose="05000000000000000000" pitchFamily="2" charset="2"/>
              </a:rPr>
              <a:t> Schule (einschl. Zusatzvereinbarungen). Voraussetzung für die Bundesförderung ist also das Vorliegen eines Maßnahmenbeginns nach einer der drei Richtliniennach </a:t>
            </a:r>
            <a:r>
              <a:rPr lang="de-DE" dirty="0" err="1">
                <a:sym typeface="Wingdings" panose="05000000000000000000" pitchFamily="2" charset="2"/>
              </a:rPr>
              <a:t>dBIR</a:t>
            </a:r>
            <a:r>
              <a:rPr lang="de-DE" dirty="0">
                <a:sym typeface="Wingdings" panose="05000000000000000000" pitchFamily="2" charset="2"/>
              </a:rPr>
              <a:t> (digitale Bildungsinfrastruktur / Basis-</a:t>
            </a:r>
            <a:r>
              <a:rPr lang="de-DE" dirty="0" err="1">
                <a:sym typeface="Wingdings" panose="05000000000000000000" pitchFamily="2" charset="2"/>
              </a:rPr>
              <a:t>DigitalPakt</a:t>
            </a:r>
            <a:r>
              <a:rPr lang="de-DE" dirty="0">
                <a:sym typeface="Wingdings" panose="05000000000000000000" pitchFamily="2" charset="2"/>
              </a:rPr>
              <a:t>), </a:t>
            </a:r>
            <a:r>
              <a:rPr lang="de-DE" dirty="0" err="1">
                <a:sym typeface="Wingdings" panose="05000000000000000000" pitchFamily="2" charset="2"/>
              </a:rPr>
              <a:t>SoLe</a:t>
            </a:r>
            <a:r>
              <a:rPr lang="de-DE" dirty="0">
                <a:sym typeface="Wingdings" panose="05000000000000000000" pitchFamily="2" charset="2"/>
              </a:rPr>
              <a:t> (Sonderbudget Leihgeräte) und </a:t>
            </a:r>
            <a:r>
              <a:rPr lang="de-DE" dirty="0" err="1">
                <a:sym typeface="Wingdings" panose="05000000000000000000" pitchFamily="2" charset="2"/>
              </a:rPr>
              <a:t>SoLD</a:t>
            </a:r>
            <a:r>
              <a:rPr lang="de-DE" dirty="0">
                <a:sym typeface="Wingdings" panose="05000000000000000000" pitchFamily="2" charset="2"/>
              </a:rPr>
              <a:t> (Sonderbudget Lehrerdienstgeräte)  und Anzeige des jeweiligen Maßnahmenbeginns im Antrag.</a:t>
            </a:r>
            <a:br>
              <a:rPr lang="de-DE" dirty="0">
                <a:sym typeface="Wingdings" panose="05000000000000000000" pitchFamily="2" charset="2"/>
              </a:rPr>
            </a:br>
            <a:r>
              <a:rPr lang="de-DE" dirty="0">
                <a:sym typeface="Wingdings" panose="05000000000000000000" pitchFamily="2" charset="2"/>
              </a:rPr>
              <a:t>Administrationsmaßnahmen können nicht aus Bundesmitteln gefördert werden, sofern noch keine Investition im </a:t>
            </a:r>
            <a:r>
              <a:rPr lang="de-DE" dirty="0" err="1">
                <a:sym typeface="Wingdings" panose="05000000000000000000" pitchFamily="2" charset="2"/>
              </a:rPr>
              <a:t>DigitalPakt</a:t>
            </a:r>
            <a:r>
              <a:rPr lang="de-DE" dirty="0">
                <a:sym typeface="Wingdings" panose="05000000000000000000" pitchFamily="2" charset="2"/>
              </a:rPr>
              <a:t> Schule durchgeführt wurde. Hier kann ggf. auf die ergänzende Landesförderung zurückgegriffen werden. </a:t>
            </a:r>
          </a:p>
          <a:p>
            <a:pPr marL="342900" indent="-342900">
              <a:buFont typeface="Arial" panose="020B0604020202020204" pitchFamily="34" charset="0"/>
              <a:buChar char="•"/>
            </a:pPr>
            <a:endParaRPr lang="de-DE" dirty="0">
              <a:sym typeface="Wingdings" panose="05000000000000000000" pitchFamily="2" charset="2"/>
            </a:endParaRPr>
          </a:p>
          <a:p>
            <a:pPr marL="342900" indent="-342900">
              <a:buFont typeface="Wingdings" panose="05000000000000000000" pitchFamily="2" charset="2"/>
              <a:buChar char="à"/>
            </a:pPr>
            <a:r>
              <a:rPr lang="de-DE" b="1" dirty="0">
                <a:highlight>
                  <a:srgbClr val="A5B4CD"/>
                </a:highlight>
                <a:sym typeface="Wingdings" panose="05000000000000000000" pitchFamily="2" charset="2"/>
              </a:rPr>
              <a:t>Höhe der Zuwendung</a:t>
            </a:r>
          </a:p>
          <a:p>
            <a:r>
              <a:rPr lang="de-DE" dirty="0">
                <a:sym typeface="Wingdings" panose="05000000000000000000" pitchFamily="2" charset="2"/>
              </a:rPr>
              <a:t>Nicht zurückzahlbare Zuweisung/Zuschuss im Rahmen einer Anteilfinanzierung </a:t>
            </a:r>
          </a:p>
          <a:p>
            <a:pPr marL="342900" indent="-342900">
              <a:buFont typeface="Arial" panose="020B0604020202020204" pitchFamily="34" charset="0"/>
              <a:buChar char="•"/>
            </a:pPr>
            <a:r>
              <a:rPr lang="de-DE" b="1" dirty="0">
                <a:sym typeface="Wingdings" panose="05000000000000000000" pitchFamily="2" charset="2"/>
              </a:rPr>
              <a:t>Max. </a:t>
            </a:r>
            <a:r>
              <a:rPr lang="de-DE" b="1" dirty="0">
                <a:highlight>
                  <a:srgbClr val="FFFF00"/>
                </a:highlight>
                <a:sym typeface="Wingdings" panose="05000000000000000000" pitchFamily="2" charset="2"/>
              </a:rPr>
              <a:t>90%</a:t>
            </a:r>
            <a:r>
              <a:rPr lang="de-DE" b="1" dirty="0">
                <a:sym typeface="Wingdings" panose="05000000000000000000" pitchFamily="2" charset="2"/>
              </a:rPr>
              <a:t> der zuwendungsfähigen Ausgaben</a:t>
            </a:r>
          </a:p>
          <a:p>
            <a:pPr marL="342900" indent="-342900">
              <a:buFont typeface="Arial" panose="020B0604020202020204" pitchFamily="34" charset="0"/>
              <a:buChar char="•"/>
            </a:pPr>
            <a:r>
              <a:rPr lang="de-DE" dirty="0">
                <a:sym typeface="Wingdings" panose="05000000000000000000" pitchFamily="2" charset="2"/>
              </a:rPr>
              <a:t>Das </a:t>
            </a:r>
            <a:r>
              <a:rPr lang="de-DE" b="1" dirty="0">
                <a:sym typeface="Wingdings" panose="05000000000000000000" pitchFamily="2" charset="2"/>
              </a:rPr>
              <a:t>Gesamtbudget</a:t>
            </a:r>
            <a:r>
              <a:rPr lang="de-DE" dirty="0">
                <a:sym typeface="Wingdings" panose="05000000000000000000" pitchFamily="2" charset="2"/>
              </a:rPr>
              <a:t> für jeden Schulaufwandsträger wird nach der Eingabe der Trägerkennziffer </a:t>
            </a:r>
            <a:r>
              <a:rPr lang="de-DE" dirty="0" err="1">
                <a:sym typeface="Wingdings" panose="05000000000000000000" pitchFamily="2" charset="2"/>
              </a:rPr>
              <a:t>automat</a:t>
            </a:r>
            <a:r>
              <a:rPr lang="de-DE" dirty="0">
                <a:sym typeface="Wingdings" panose="05000000000000000000" pitchFamily="2" charset="2"/>
              </a:rPr>
              <a:t>. in der Administrationsmappe (Antrag) angezeigt. </a:t>
            </a:r>
          </a:p>
          <a:p>
            <a:pPr marL="342900" indent="-342900">
              <a:buFont typeface="Arial" panose="020B0604020202020204" pitchFamily="34" charset="0"/>
              <a:buChar char="•"/>
            </a:pPr>
            <a:r>
              <a:rPr lang="de-DE" dirty="0">
                <a:sym typeface="Wingdings" panose="05000000000000000000" pitchFamily="2" charset="2"/>
              </a:rPr>
              <a:t>Zusammensetzung des Gesamtbudgets: </a:t>
            </a:r>
            <a:r>
              <a:rPr lang="fr-FR" dirty="0">
                <a:sym typeface="Wingdings" panose="05000000000000000000" pitchFamily="2" charset="2"/>
              </a:rPr>
              <a:t>9,56 % des </a:t>
            </a:r>
            <a:r>
              <a:rPr lang="fr-FR" dirty="0" err="1">
                <a:sym typeface="Wingdings" panose="05000000000000000000" pitchFamily="2" charset="2"/>
              </a:rPr>
              <a:t>dBIR</a:t>
            </a:r>
            <a:r>
              <a:rPr lang="fr-FR" dirty="0">
                <a:sym typeface="Wingdings" panose="05000000000000000000" pitchFamily="2" charset="2"/>
              </a:rPr>
              <a:t>-Budgets + 9,56 % des </a:t>
            </a:r>
            <a:r>
              <a:rPr lang="fr-FR" dirty="0" err="1">
                <a:sym typeface="Wingdings" panose="05000000000000000000" pitchFamily="2" charset="2"/>
              </a:rPr>
              <a:t>SoLe</a:t>
            </a:r>
            <a:r>
              <a:rPr lang="fr-FR" dirty="0">
                <a:sym typeface="Wingdings" panose="05000000000000000000" pitchFamily="2" charset="2"/>
              </a:rPr>
              <a:t>-Budgets + 8,02 % des </a:t>
            </a:r>
            <a:r>
              <a:rPr lang="fr-FR" dirty="0" err="1">
                <a:sym typeface="Wingdings" panose="05000000000000000000" pitchFamily="2" charset="2"/>
              </a:rPr>
              <a:t>SoLD</a:t>
            </a:r>
            <a:r>
              <a:rPr lang="fr-FR" dirty="0">
                <a:sym typeface="Wingdings" panose="05000000000000000000" pitchFamily="2" charset="2"/>
              </a:rPr>
              <a:t>-Budgets</a:t>
            </a:r>
            <a:endParaRPr lang="de-DE" dirty="0">
              <a:sym typeface="Wingdings" panose="05000000000000000000" pitchFamily="2" charset="2"/>
            </a:endParaRPr>
          </a:p>
          <a:p>
            <a:pPr marL="342900" indent="-342900">
              <a:buFont typeface="Arial" panose="020B0604020202020204" pitchFamily="34" charset="0"/>
              <a:buChar char="•"/>
            </a:pPr>
            <a:r>
              <a:rPr lang="de-DE" b="1" dirty="0">
                <a:sym typeface="Wingdings" panose="05000000000000000000" pitchFamily="2" charset="2"/>
              </a:rPr>
              <a:t>Teilbudgetregelung: </a:t>
            </a:r>
            <a:r>
              <a:rPr lang="de-DE" dirty="0">
                <a:sym typeface="Wingdings" panose="05000000000000000000" pitchFamily="2" charset="2"/>
              </a:rPr>
              <a:t>Steuerung der Administrationsförderung über drei getrennte Teilbudgets für die drei Programmteile (</a:t>
            </a:r>
            <a:r>
              <a:rPr lang="de-DE" dirty="0" err="1">
                <a:sym typeface="Wingdings" panose="05000000000000000000" pitchFamily="2" charset="2"/>
              </a:rPr>
              <a:t>dBIR</a:t>
            </a:r>
            <a:r>
              <a:rPr lang="de-DE" dirty="0">
                <a:sym typeface="Wingdings" panose="05000000000000000000" pitchFamily="2" charset="2"/>
              </a:rPr>
              <a:t>, </a:t>
            </a:r>
            <a:r>
              <a:rPr lang="de-DE" dirty="0" err="1">
                <a:sym typeface="Wingdings" panose="05000000000000000000" pitchFamily="2" charset="2"/>
              </a:rPr>
              <a:t>SoLe</a:t>
            </a:r>
            <a:r>
              <a:rPr lang="de-DE" dirty="0">
                <a:sym typeface="Wingdings" panose="05000000000000000000" pitchFamily="2" charset="2"/>
              </a:rPr>
              <a:t>, </a:t>
            </a:r>
            <a:r>
              <a:rPr lang="de-DE" dirty="0" err="1">
                <a:sym typeface="Wingdings" panose="05000000000000000000" pitchFamily="2" charset="2"/>
              </a:rPr>
              <a:t>SoLD</a:t>
            </a:r>
            <a:r>
              <a:rPr lang="de-DE" dirty="0">
                <a:sym typeface="Wingdings" panose="05000000000000000000" pitchFamily="2" charset="2"/>
              </a:rPr>
              <a:t>) der Höhe nach.</a:t>
            </a:r>
          </a:p>
          <a:p>
            <a:endParaRPr lang="de-DE" sz="2000" dirty="0">
              <a:sym typeface="Wingdings" panose="05000000000000000000" pitchFamily="2" charset="2"/>
            </a:endParaRPr>
          </a:p>
        </p:txBody>
      </p:sp>
      <p:sp>
        <p:nvSpPr>
          <p:cNvPr id="6" name="Rechteck 5">
            <a:extLst>
              <a:ext uri="{FF2B5EF4-FFF2-40B4-BE49-F238E27FC236}">
                <a16:creationId xmlns:a16="http://schemas.microsoft.com/office/drawing/2014/main" id="{0207840E-CF75-693F-13C2-09D61AD008BC}"/>
              </a:ext>
            </a:extLst>
          </p:cNvPr>
          <p:cNvSpPr/>
          <p:nvPr/>
        </p:nvSpPr>
        <p:spPr>
          <a:xfrm>
            <a:off x="548086" y="1175189"/>
            <a:ext cx="5263166" cy="862883"/>
          </a:xfrm>
          <a:prstGeom prst="rect">
            <a:avLst/>
          </a:prstGeom>
          <a:solidFill>
            <a:srgbClr val="005F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BUND</a:t>
            </a:r>
            <a:r>
              <a:rPr lang="de-DE" sz="2000" b="1" dirty="0"/>
              <a:t> - </a:t>
            </a:r>
            <a:r>
              <a:rPr lang="de-DE" dirty="0"/>
              <a:t>Mittel aus dem </a:t>
            </a:r>
            <a:r>
              <a:rPr lang="de-DE" dirty="0" err="1"/>
              <a:t>DigitalPakt</a:t>
            </a:r>
            <a:r>
              <a:rPr lang="de-DE" dirty="0"/>
              <a:t> Schule</a:t>
            </a:r>
          </a:p>
        </p:txBody>
      </p:sp>
      <p:sp>
        <p:nvSpPr>
          <p:cNvPr id="7" name="Rechteck 6">
            <a:extLst>
              <a:ext uri="{FF2B5EF4-FFF2-40B4-BE49-F238E27FC236}">
                <a16:creationId xmlns:a16="http://schemas.microsoft.com/office/drawing/2014/main" id="{88E11EDF-3184-98C5-9245-D84DFD579DD3}"/>
              </a:ext>
            </a:extLst>
          </p:cNvPr>
          <p:cNvSpPr/>
          <p:nvPr/>
        </p:nvSpPr>
        <p:spPr>
          <a:xfrm>
            <a:off x="6380750" y="1175188"/>
            <a:ext cx="5263166" cy="862883"/>
          </a:xfrm>
          <a:prstGeom prst="rect">
            <a:avLst/>
          </a:prstGeom>
          <a:solidFill>
            <a:srgbClr val="005F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LAND</a:t>
            </a:r>
            <a:r>
              <a:rPr lang="de-DE" sz="2000" b="1" dirty="0"/>
              <a:t> – </a:t>
            </a:r>
            <a:r>
              <a:rPr lang="de-DE" dirty="0"/>
              <a:t>Länderförderung</a:t>
            </a:r>
          </a:p>
        </p:txBody>
      </p:sp>
      <p:sp>
        <p:nvSpPr>
          <p:cNvPr id="8" name="Rechteck 7">
            <a:extLst>
              <a:ext uri="{FF2B5EF4-FFF2-40B4-BE49-F238E27FC236}">
                <a16:creationId xmlns:a16="http://schemas.microsoft.com/office/drawing/2014/main" id="{3F1C0992-83E7-C8FE-7240-61B032F0EBA8}"/>
              </a:ext>
            </a:extLst>
          </p:cNvPr>
          <p:cNvSpPr/>
          <p:nvPr/>
        </p:nvSpPr>
        <p:spPr>
          <a:xfrm>
            <a:off x="548086" y="2187257"/>
            <a:ext cx="5263166" cy="862883"/>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solidFill>
                  <a:schemeClr val="tx1"/>
                </a:solidFill>
                <a:highlight>
                  <a:srgbClr val="A5B4CD"/>
                </a:highlight>
              </a:rPr>
              <a:t>Förderzeitraum</a:t>
            </a:r>
          </a:p>
          <a:p>
            <a:pPr marL="285750" indent="-285750">
              <a:buFont typeface="Arial" panose="020B0604020202020204" pitchFamily="34" charset="0"/>
              <a:buChar char="•"/>
            </a:pPr>
            <a:r>
              <a:rPr lang="de-DE" dirty="0">
                <a:solidFill>
                  <a:schemeClr val="tx1"/>
                </a:solidFill>
              </a:rPr>
              <a:t>3. Juni 2020 bis 16. Mai 2024</a:t>
            </a:r>
          </a:p>
        </p:txBody>
      </p:sp>
      <p:sp>
        <p:nvSpPr>
          <p:cNvPr id="10" name="Rechteck 9">
            <a:extLst>
              <a:ext uri="{FF2B5EF4-FFF2-40B4-BE49-F238E27FC236}">
                <a16:creationId xmlns:a16="http://schemas.microsoft.com/office/drawing/2014/main" id="{CEAF1C10-1681-0A57-D8BA-D416481F4CB9}"/>
              </a:ext>
            </a:extLst>
          </p:cNvPr>
          <p:cNvSpPr/>
          <p:nvPr/>
        </p:nvSpPr>
        <p:spPr>
          <a:xfrm>
            <a:off x="6380750" y="2187257"/>
            <a:ext cx="5263166" cy="862883"/>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solidFill>
                  <a:schemeClr val="tx1"/>
                </a:solidFill>
                <a:highlight>
                  <a:srgbClr val="A5B4CD"/>
                </a:highlight>
              </a:rPr>
              <a:t>Förderzeitraum</a:t>
            </a:r>
          </a:p>
          <a:p>
            <a:pPr marL="285750" indent="-285750">
              <a:buFont typeface="Arial" panose="020B0604020202020204" pitchFamily="34" charset="0"/>
              <a:buChar char="•"/>
            </a:pPr>
            <a:r>
              <a:rPr lang="de-DE" dirty="0">
                <a:solidFill>
                  <a:schemeClr val="tx1"/>
                </a:solidFill>
                <a:sym typeface="Wingdings" panose="05000000000000000000" pitchFamily="2" charset="2"/>
              </a:rPr>
              <a:t>vier Kalenderjahre 2021 – 2024</a:t>
            </a:r>
            <a:endParaRPr lang="de-DE" dirty="0">
              <a:solidFill>
                <a:schemeClr val="tx1"/>
              </a:solidFill>
            </a:endParaRPr>
          </a:p>
        </p:txBody>
      </p:sp>
      <p:sp>
        <p:nvSpPr>
          <p:cNvPr id="11" name="Rechteck 10">
            <a:extLst>
              <a:ext uri="{FF2B5EF4-FFF2-40B4-BE49-F238E27FC236}">
                <a16:creationId xmlns:a16="http://schemas.microsoft.com/office/drawing/2014/main" id="{4B553D77-9A7D-C7D6-7195-4A6D6B7A7CB1}"/>
              </a:ext>
            </a:extLst>
          </p:cNvPr>
          <p:cNvSpPr/>
          <p:nvPr/>
        </p:nvSpPr>
        <p:spPr>
          <a:xfrm>
            <a:off x="548086" y="3199325"/>
            <a:ext cx="5263166" cy="1998317"/>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solidFill>
                  <a:schemeClr val="tx1"/>
                </a:solidFill>
                <a:highlight>
                  <a:srgbClr val="A5B4CD"/>
                </a:highlight>
              </a:rPr>
              <a:t>Was wird gefördert?</a:t>
            </a:r>
          </a:p>
          <a:p>
            <a:pPr marL="285750" indent="-285750">
              <a:buFont typeface="Arial" panose="020B0604020202020204" pitchFamily="34" charset="0"/>
              <a:buChar char="•"/>
            </a:pPr>
            <a:r>
              <a:rPr lang="de-DE" b="1" dirty="0">
                <a:solidFill>
                  <a:schemeClr val="tx1"/>
                </a:solidFill>
              </a:rPr>
              <a:t>Personalausgaben</a:t>
            </a:r>
            <a:r>
              <a:rPr lang="de-DE" dirty="0">
                <a:solidFill>
                  <a:schemeClr val="tx1"/>
                </a:solidFill>
              </a:rPr>
              <a:t> für angestellte IT-AdministratorInnen und/oder ext. Dienstleister (förderfähig max. bis E 10)</a:t>
            </a:r>
          </a:p>
          <a:p>
            <a:pPr marL="285750" indent="-285750">
              <a:buFont typeface="Arial" panose="020B0604020202020204" pitchFamily="34" charset="0"/>
              <a:buChar char="•"/>
            </a:pPr>
            <a:r>
              <a:rPr lang="de-DE" b="1" dirty="0">
                <a:solidFill>
                  <a:schemeClr val="tx1"/>
                </a:solidFill>
              </a:rPr>
              <a:t>Qualifizierungs- und Weiterbildungsmaßnahmen </a:t>
            </a:r>
            <a:r>
              <a:rPr lang="de-DE" dirty="0">
                <a:solidFill>
                  <a:schemeClr val="tx1"/>
                </a:solidFill>
              </a:rPr>
              <a:t>(förderfähig max. 10.000 € pro </a:t>
            </a:r>
            <a:r>
              <a:rPr lang="de-DE" dirty="0" err="1">
                <a:solidFill>
                  <a:schemeClr val="tx1"/>
                </a:solidFill>
              </a:rPr>
              <a:t>MitarbeiterIn</a:t>
            </a:r>
            <a:r>
              <a:rPr lang="de-DE" dirty="0">
                <a:solidFill>
                  <a:schemeClr val="tx1"/>
                </a:solidFill>
              </a:rPr>
              <a:t>) </a:t>
            </a:r>
          </a:p>
        </p:txBody>
      </p:sp>
      <p:sp>
        <p:nvSpPr>
          <p:cNvPr id="12" name="Rechteck 11">
            <a:extLst>
              <a:ext uri="{FF2B5EF4-FFF2-40B4-BE49-F238E27FC236}">
                <a16:creationId xmlns:a16="http://schemas.microsoft.com/office/drawing/2014/main" id="{A8135CF4-8218-896D-0FCB-821392DCC31E}"/>
              </a:ext>
            </a:extLst>
          </p:cNvPr>
          <p:cNvSpPr/>
          <p:nvPr/>
        </p:nvSpPr>
        <p:spPr>
          <a:xfrm>
            <a:off x="6380748" y="3199325"/>
            <a:ext cx="5263166" cy="270096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solidFill>
                  <a:schemeClr val="tx1"/>
                </a:solidFill>
                <a:highlight>
                  <a:srgbClr val="A5B4CD"/>
                </a:highlight>
              </a:rPr>
              <a:t>Was wird gefördert?</a:t>
            </a:r>
          </a:p>
          <a:p>
            <a:pPr marL="285750" indent="-285750">
              <a:buFont typeface="Arial" panose="020B0604020202020204" pitchFamily="34" charset="0"/>
              <a:buChar char="•"/>
            </a:pPr>
            <a:r>
              <a:rPr lang="de-DE" b="1" dirty="0">
                <a:solidFill>
                  <a:schemeClr val="tx1"/>
                </a:solidFill>
              </a:rPr>
              <a:t>Landes-„Pauschale“ </a:t>
            </a:r>
            <a:r>
              <a:rPr lang="de-DE" dirty="0">
                <a:solidFill>
                  <a:schemeClr val="tx1"/>
                </a:solidFill>
              </a:rPr>
              <a:t>zur Finanzierung von nicht aus dem </a:t>
            </a:r>
            <a:r>
              <a:rPr lang="de-DE" dirty="0" err="1">
                <a:solidFill>
                  <a:schemeClr val="tx1"/>
                </a:solidFill>
              </a:rPr>
              <a:t>DigitalPakt</a:t>
            </a:r>
            <a:r>
              <a:rPr lang="de-DE" dirty="0">
                <a:solidFill>
                  <a:schemeClr val="tx1"/>
                </a:solidFill>
              </a:rPr>
              <a:t> abgedeckten Kosten der IT-Administration</a:t>
            </a:r>
          </a:p>
          <a:p>
            <a:pPr marL="285750" indent="-285750">
              <a:buFont typeface="Arial" panose="020B0604020202020204" pitchFamily="34" charset="0"/>
              <a:buChar char="•"/>
            </a:pPr>
            <a:r>
              <a:rPr lang="de-DE" b="1" dirty="0">
                <a:solidFill>
                  <a:schemeClr val="tx1"/>
                </a:solidFill>
              </a:rPr>
              <a:t>Personalausgaben</a:t>
            </a:r>
            <a:r>
              <a:rPr lang="de-DE" dirty="0">
                <a:solidFill>
                  <a:schemeClr val="tx1"/>
                </a:solidFill>
              </a:rPr>
              <a:t> für angestellte IT-AdministratorInnen und/oder ext. Dienstleister</a:t>
            </a:r>
          </a:p>
          <a:p>
            <a:pPr marL="285750" indent="-285750">
              <a:buFont typeface="Arial" panose="020B0604020202020204" pitchFamily="34" charset="0"/>
              <a:buChar char="•"/>
            </a:pPr>
            <a:r>
              <a:rPr lang="de-DE" b="1" dirty="0">
                <a:solidFill>
                  <a:schemeClr val="tx1"/>
                </a:solidFill>
              </a:rPr>
              <a:t>Qualifizierungs- und Weiterbildungsmaßnahmen</a:t>
            </a:r>
          </a:p>
          <a:p>
            <a:pPr marL="285750" indent="-285750">
              <a:buFont typeface="Arial" panose="020B0604020202020204" pitchFamily="34" charset="0"/>
              <a:buChar char="•"/>
            </a:pPr>
            <a:r>
              <a:rPr lang="de-DE" b="1" dirty="0">
                <a:solidFill>
                  <a:schemeClr val="tx1"/>
                </a:solidFill>
              </a:rPr>
              <a:t>Systeme, Werkzeuge und Dienste </a:t>
            </a:r>
            <a:r>
              <a:rPr lang="de-DE" dirty="0">
                <a:solidFill>
                  <a:schemeClr val="tx1"/>
                </a:solidFill>
              </a:rPr>
              <a:t>für die </a:t>
            </a:r>
            <a:r>
              <a:rPr lang="de-DE" b="1" dirty="0">
                <a:solidFill>
                  <a:schemeClr val="tx1"/>
                </a:solidFill>
              </a:rPr>
              <a:t>Wartung und Pflege </a:t>
            </a:r>
            <a:r>
              <a:rPr lang="de-DE" dirty="0">
                <a:solidFill>
                  <a:schemeClr val="tx1"/>
                </a:solidFill>
              </a:rPr>
              <a:t>digitaler Infrastrukturen</a:t>
            </a:r>
          </a:p>
        </p:txBody>
      </p:sp>
    </p:spTree>
    <p:extLst>
      <p:ext uri="{BB962C8B-B14F-4D97-AF65-F5344CB8AC3E}">
        <p14:creationId xmlns:p14="http://schemas.microsoft.com/office/powerpoint/2010/main" val="1708178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6782D4D4-C7EB-4A62-B521-3FB493269CF4}"/>
              </a:ext>
            </a:extLst>
          </p:cNvPr>
          <p:cNvSpPr>
            <a:spLocks noGrp="1"/>
          </p:cNvSpPr>
          <p:nvPr>
            <p:ph type="sldNum" sz="quarter" idx="12"/>
          </p:nvPr>
        </p:nvSpPr>
        <p:spPr>
          <a:xfrm>
            <a:off x="10638679" y="5557453"/>
            <a:ext cx="664464" cy="365125"/>
          </a:xfrm>
        </p:spPr>
        <p:txBody>
          <a:bodyPr/>
          <a:lstStyle/>
          <a:p>
            <a:fld id="{8FE6573F-76BD-4569-B6BE-87585BC8104E}" type="slidenum">
              <a:rPr lang="de-DE" smtClean="0"/>
              <a:pPr/>
              <a:t>5</a:t>
            </a:fld>
            <a:endParaRPr lang="de-DE"/>
          </a:p>
        </p:txBody>
      </p:sp>
      <p:sp>
        <p:nvSpPr>
          <p:cNvPr id="6" name="Rechteck 5">
            <a:extLst>
              <a:ext uri="{FF2B5EF4-FFF2-40B4-BE49-F238E27FC236}">
                <a16:creationId xmlns:a16="http://schemas.microsoft.com/office/drawing/2014/main" id="{0207840E-CF75-693F-13C2-09D61AD008BC}"/>
              </a:ext>
            </a:extLst>
          </p:cNvPr>
          <p:cNvSpPr/>
          <p:nvPr/>
        </p:nvSpPr>
        <p:spPr>
          <a:xfrm>
            <a:off x="497429" y="376292"/>
            <a:ext cx="5263166" cy="862883"/>
          </a:xfrm>
          <a:prstGeom prst="rect">
            <a:avLst/>
          </a:prstGeom>
          <a:solidFill>
            <a:srgbClr val="005F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BUND</a:t>
            </a:r>
            <a:r>
              <a:rPr lang="de-DE" sz="2000" b="1" dirty="0"/>
              <a:t> - </a:t>
            </a:r>
            <a:r>
              <a:rPr lang="de-DE" dirty="0"/>
              <a:t>Mittel aus dem </a:t>
            </a:r>
            <a:r>
              <a:rPr lang="de-DE" dirty="0" err="1"/>
              <a:t>DigitalPakt</a:t>
            </a:r>
            <a:r>
              <a:rPr lang="de-DE" dirty="0"/>
              <a:t> Schule</a:t>
            </a:r>
          </a:p>
        </p:txBody>
      </p:sp>
      <p:sp>
        <p:nvSpPr>
          <p:cNvPr id="7" name="Rechteck 6">
            <a:extLst>
              <a:ext uri="{FF2B5EF4-FFF2-40B4-BE49-F238E27FC236}">
                <a16:creationId xmlns:a16="http://schemas.microsoft.com/office/drawing/2014/main" id="{88E11EDF-3184-98C5-9245-D84DFD579DD3}"/>
              </a:ext>
            </a:extLst>
          </p:cNvPr>
          <p:cNvSpPr/>
          <p:nvPr/>
        </p:nvSpPr>
        <p:spPr>
          <a:xfrm>
            <a:off x="6330093" y="376291"/>
            <a:ext cx="5263166" cy="862883"/>
          </a:xfrm>
          <a:prstGeom prst="rect">
            <a:avLst/>
          </a:prstGeom>
          <a:solidFill>
            <a:srgbClr val="005F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LAND</a:t>
            </a:r>
            <a:r>
              <a:rPr lang="de-DE" sz="2000" b="1" dirty="0"/>
              <a:t> – </a:t>
            </a:r>
            <a:r>
              <a:rPr lang="de-DE" dirty="0"/>
              <a:t>Länderförderung</a:t>
            </a:r>
          </a:p>
        </p:txBody>
      </p:sp>
      <p:sp>
        <p:nvSpPr>
          <p:cNvPr id="8" name="Rechteck 7">
            <a:extLst>
              <a:ext uri="{FF2B5EF4-FFF2-40B4-BE49-F238E27FC236}">
                <a16:creationId xmlns:a16="http://schemas.microsoft.com/office/drawing/2014/main" id="{3F1C0992-83E7-C8FE-7240-61B032F0EBA8}"/>
              </a:ext>
            </a:extLst>
          </p:cNvPr>
          <p:cNvSpPr/>
          <p:nvPr/>
        </p:nvSpPr>
        <p:spPr>
          <a:xfrm>
            <a:off x="497427" y="1388360"/>
            <a:ext cx="5263166" cy="3193265"/>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solidFill>
                  <a:schemeClr val="tx1"/>
                </a:solidFill>
                <a:highlight>
                  <a:srgbClr val="A5B4CD"/>
                </a:highlight>
              </a:rPr>
              <a:t>Höhe der Zuwendung</a:t>
            </a:r>
          </a:p>
          <a:p>
            <a:pPr marL="285750" indent="-285750">
              <a:buFont typeface="Arial" panose="020B0604020202020204" pitchFamily="34" charset="0"/>
              <a:buChar char="•"/>
            </a:pPr>
            <a:r>
              <a:rPr lang="de-DE" dirty="0">
                <a:solidFill>
                  <a:schemeClr val="tx1"/>
                </a:solidFill>
                <a:sym typeface="Wingdings" panose="05000000000000000000" pitchFamily="2" charset="2"/>
              </a:rPr>
              <a:t>Nicht zurückzahlbare Zuweisung/Zuschuss im Rahmen einer Anteilfinanzierung </a:t>
            </a:r>
            <a:endParaRPr lang="de-DE" b="1" dirty="0">
              <a:solidFill>
                <a:schemeClr val="tx1"/>
              </a:solidFill>
            </a:endParaRPr>
          </a:p>
          <a:p>
            <a:pPr marL="285750" indent="-285750">
              <a:buFont typeface="Arial" panose="020B0604020202020204" pitchFamily="34" charset="0"/>
              <a:buChar char="•"/>
            </a:pPr>
            <a:r>
              <a:rPr lang="de-DE" b="1" dirty="0">
                <a:solidFill>
                  <a:schemeClr val="tx1"/>
                </a:solidFill>
              </a:rPr>
              <a:t>Max. 90% </a:t>
            </a:r>
            <a:r>
              <a:rPr lang="de-DE" dirty="0">
                <a:solidFill>
                  <a:schemeClr val="tx1"/>
                </a:solidFill>
              </a:rPr>
              <a:t>der zuwendungsfähigen Ausgaben</a:t>
            </a:r>
          </a:p>
          <a:p>
            <a:pPr marL="285750" indent="-285750">
              <a:buFont typeface="Arial" panose="020B0604020202020204" pitchFamily="34" charset="0"/>
              <a:buChar char="•"/>
            </a:pPr>
            <a:r>
              <a:rPr lang="de-DE" dirty="0">
                <a:solidFill>
                  <a:schemeClr val="tx1"/>
                </a:solidFill>
              </a:rPr>
              <a:t>Jedem Schulaufwandsträger wird ein </a:t>
            </a:r>
            <a:r>
              <a:rPr lang="de-DE" b="1" dirty="0">
                <a:solidFill>
                  <a:schemeClr val="tx1"/>
                </a:solidFill>
              </a:rPr>
              <a:t>Gesamtbudget</a:t>
            </a:r>
            <a:r>
              <a:rPr lang="de-DE" dirty="0">
                <a:solidFill>
                  <a:schemeClr val="tx1"/>
                </a:solidFill>
              </a:rPr>
              <a:t> zugewiesen </a:t>
            </a:r>
          </a:p>
          <a:p>
            <a:pPr marL="285750" indent="-285750">
              <a:buFont typeface="Arial" panose="020B0604020202020204" pitchFamily="34" charset="0"/>
              <a:buChar char="•"/>
            </a:pPr>
            <a:r>
              <a:rPr lang="de-DE" b="1" dirty="0">
                <a:solidFill>
                  <a:schemeClr val="tx1"/>
                </a:solidFill>
              </a:rPr>
              <a:t>Teilbudgetregelung: </a:t>
            </a:r>
            <a:r>
              <a:rPr lang="de-DE" dirty="0">
                <a:solidFill>
                  <a:schemeClr val="tx1"/>
                </a:solidFill>
              </a:rPr>
              <a:t>drei getrennte Teilbudgets für die drei Programmteile </a:t>
            </a:r>
            <a:r>
              <a:rPr lang="de-DE" dirty="0" err="1">
                <a:solidFill>
                  <a:schemeClr val="tx1"/>
                </a:solidFill>
                <a:sym typeface="Wingdings" panose="05000000000000000000" pitchFamily="2" charset="2"/>
              </a:rPr>
              <a:t>dBIR</a:t>
            </a:r>
            <a:r>
              <a:rPr lang="de-DE" dirty="0">
                <a:solidFill>
                  <a:schemeClr val="tx1"/>
                </a:solidFill>
                <a:sym typeface="Wingdings" panose="05000000000000000000" pitchFamily="2" charset="2"/>
              </a:rPr>
              <a:t> (digitale Bildungsinfrastruktur), </a:t>
            </a:r>
            <a:r>
              <a:rPr lang="de-DE" dirty="0" err="1">
                <a:solidFill>
                  <a:schemeClr val="tx1"/>
                </a:solidFill>
                <a:sym typeface="Wingdings" panose="05000000000000000000" pitchFamily="2" charset="2"/>
              </a:rPr>
              <a:t>SoLe</a:t>
            </a:r>
            <a:r>
              <a:rPr lang="de-DE" dirty="0">
                <a:solidFill>
                  <a:schemeClr val="tx1"/>
                </a:solidFill>
                <a:sym typeface="Wingdings" panose="05000000000000000000" pitchFamily="2" charset="2"/>
              </a:rPr>
              <a:t> (Sonderbudget Leihgeräte) und </a:t>
            </a:r>
            <a:r>
              <a:rPr lang="de-DE" dirty="0" err="1">
                <a:solidFill>
                  <a:schemeClr val="tx1"/>
                </a:solidFill>
                <a:sym typeface="Wingdings" panose="05000000000000000000" pitchFamily="2" charset="2"/>
              </a:rPr>
              <a:t>SoLD</a:t>
            </a:r>
            <a:r>
              <a:rPr lang="de-DE" dirty="0">
                <a:solidFill>
                  <a:schemeClr val="tx1"/>
                </a:solidFill>
                <a:sym typeface="Wingdings" panose="05000000000000000000" pitchFamily="2" charset="2"/>
              </a:rPr>
              <a:t> (Sonderbudget Lehrerdienstgeräte).</a:t>
            </a:r>
            <a:endParaRPr lang="de-DE" dirty="0">
              <a:solidFill>
                <a:schemeClr val="tx1"/>
              </a:solidFill>
            </a:endParaRPr>
          </a:p>
        </p:txBody>
      </p:sp>
      <p:sp>
        <p:nvSpPr>
          <p:cNvPr id="10" name="Rechteck 9">
            <a:extLst>
              <a:ext uri="{FF2B5EF4-FFF2-40B4-BE49-F238E27FC236}">
                <a16:creationId xmlns:a16="http://schemas.microsoft.com/office/drawing/2014/main" id="{CEAF1C10-1681-0A57-D8BA-D416481F4CB9}"/>
              </a:ext>
            </a:extLst>
          </p:cNvPr>
          <p:cNvSpPr/>
          <p:nvPr/>
        </p:nvSpPr>
        <p:spPr>
          <a:xfrm>
            <a:off x="6330093" y="1388360"/>
            <a:ext cx="5263166" cy="3732280"/>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solidFill>
                  <a:schemeClr val="tx1"/>
                </a:solidFill>
                <a:highlight>
                  <a:srgbClr val="A5B4CD"/>
                </a:highlight>
              </a:rPr>
              <a:t>Höhe der Zuwendung</a:t>
            </a:r>
          </a:p>
          <a:p>
            <a:pPr marL="342900" indent="-342900">
              <a:buFont typeface="Arial" panose="020B0604020202020204" pitchFamily="34" charset="0"/>
              <a:buChar char="•"/>
            </a:pPr>
            <a:r>
              <a:rPr lang="de-DE" dirty="0">
                <a:solidFill>
                  <a:schemeClr val="tx1"/>
                </a:solidFill>
                <a:sym typeface="Wingdings" panose="05000000000000000000" pitchFamily="2" charset="2"/>
              </a:rPr>
              <a:t>Gefördert werden die nicht abgedeckte Ausgaben für die IT-Administration nach Abzug der Einnahmen aus der </a:t>
            </a:r>
            <a:r>
              <a:rPr lang="de-DE" dirty="0" err="1">
                <a:solidFill>
                  <a:schemeClr val="tx1"/>
                </a:solidFill>
                <a:sym typeface="Wingdings" panose="05000000000000000000" pitchFamily="2" charset="2"/>
              </a:rPr>
              <a:t>DigitalPakt</a:t>
            </a:r>
            <a:r>
              <a:rPr lang="de-DE" dirty="0">
                <a:solidFill>
                  <a:schemeClr val="tx1"/>
                </a:solidFill>
                <a:sym typeface="Wingdings" panose="05000000000000000000" pitchFamily="2" charset="2"/>
              </a:rPr>
              <a:t>-Förderung des Bundes</a:t>
            </a:r>
          </a:p>
          <a:p>
            <a:pPr marL="342900" indent="-342900">
              <a:buFont typeface="Arial" panose="020B0604020202020204" pitchFamily="34" charset="0"/>
              <a:buChar char="•"/>
            </a:pPr>
            <a:r>
              <a:rPr lang="de-DE" dirty="0">
                <a:solidFill>
                  <a:schemeClr val="tx1"/>
                </a:solidFill>
                <a:sym typeface="Wingdings" panose="05000000000000000000" pitchFamily="2" charset="2"/>
              </a:rPr>
              <a:t>Zuwendungshöhe: </a:t>
            </a:r>
            <a:br>
              <a:rPr lang="de-DE" dirty="0">
                <a:solidFill>
                  <a:schemeClr val="tx1"/>
                </a:solidFill>
                <a:sym typeface="Wingdings" panose="05000000000000000000" pitchFamily="2" charset="2"/>
              </a:rPr>
            </a:br>
            <a:r>
              <a:rPr lang="de-DE" dirty="0">
                <a:solidFill>
                  <a:schemeClr val="tx1"/>
                </a:solidFill>
                <a:sym typeface="Wingdings" panose="05000000000000000000" pitchFamily="2" charset="2"/>
              </a:rPr>
              <a:t>förderfähige Ausgaben, unter Begrenzung auf</a:t>
            </a:r>
            <a:br>
              <a:rPr lang="de-DE" dirty="0">
                <a:solidFill>
                  <a:schemeClr val="tx1"/>
                </a:solidFill>
                <a:sym typeface="Wingdings" panose="05000000000000000000" pitchFamily="2" charset="2"/>
              </a:rPr>
            </a:br>
            <a:r>
              <a:rPr lang="de-DE" dirty="0">
                <a:solidFill>
                  <a:schemeClr val="tx1"/>
                </a:solidFill>
                <a:sym typeface="Wingdings" panose="05000000000000000000" pitchFamily="2" charset="2"/>
              </a:rPr>
              <a:t> das </a:t>
            </a:r>
            <a:r>
              <a:rPr lang="de-DE" b="1" dirty="0">
                <a:solidFill>
                  <a:schemeClr val="tx1"/>
                </a:solidFill>
                <a:sym typeface="Wingdings" panose="05000000000000000000" pitchFamily="2" charset="2"/>
              </a:rPr>
              <a:t>Jahresbudget</a:t>
            </a:r>
            <a:r>
              <a:rPr lang="de-DE" dirty="0">
                <a:solidFill>
                  <a:schemeClr val="tx1"/>
                </a:solidFill>
                <a:sym typeface="Wingdings" panose="05000000000000000000" pitchFamily="2" charset="2"/>
              </a:rPr>
              <a:t> </a:t>
            </a:r>
            <a:br>
              <a:rPr lang="de-DE" dirty="0">
                <a:solidFill>
                  <a:schemeClr val="tx1"/>
                </a:solidFill>
                <a:sym typeface="Wingdings" panose="05000000000000000000" pitchFamily="2" charset="2"/>
              </a:rPr>
            </a:br>
            <a:r>
              <a:rPr lang="de-DE" dirty="0">
                <a:solidFill>
                  <a:schemeClr val="tx1"/>
                </a:solidFill>
                <a:sym typeface="Wingdings" panose="05000000000000000000" pitchFamily="2" charset="2"/>
              </a:rPr>
              <a:t> die jahresbezogene </a:t>
            </a:r>
            <a:r>
              <a:rPr lang="de-DE" b="1" dirty="0">
                <a:solidFill>
                  <a:schemeClr val="tx1"/>
                </a:solidFill>
                <a:sym typeface="Wingdings" panose="05000000000000000000" pitchFamily="2" charset="2"/>
              </a:rPr>
              <a:t>Kostenpauschale</a:t>
            </a:r>
            <a:r>
              <a:rPr lang="de-DE" dirty="0">
                <a:solidFill>
                  <a:schemeClr val="tx1"/>
                </a:solidFill>
                <a:sym typeface="Wingdings" panose="05000000000000000000" pitchFamily="2" charset="2"/>
              </a:rPr>
              <a:t> (Berechnung nach Anzahl der zu administrierenden Gerätezahlen z.B. je PC 18 €, je </a:t>
            </a:r>
            <a:r>
              <a:rPr lang="de-DE" dirty="0" err="1">
                <a:solidFill>
                  <a:schemeClr val="tx1"/>
                </a:solidFill>
                <a:sym typeface="Wingdings" panose="05000000000000000000" pitchFamily="2" charset="2"/>
              </a:rPr>
              <a:t>je</a:t>
            </a:r>
            <a:r>
              <a:rPr lang="de-DE" dirty="0">
                <a:solidFill>
                  <a:schemeClr val="tx1"/>
                </a:solidFill>
                <a:sym typeface="Wingdings" panose="05000000000000000000" pitchFamily="2" charset="2"/>
              </a:rPr>
              <a:t> digitale Komponente im Klassenzimmer (DKZ) 28 € )</a:t>
            </a:r>
          </a:p>
        </p:txBody>
      </p:sp>
      <p:sp>
        <p:nvSpPr>
          <p:cNvPr id="14" name="Rechteck 13">
            <a:extLst>
              <a:ext uri="{FF2B5EF4-FFF2-40B4-BE49-F238E27FC236}">
                <a16:creationId xmlns:a16="http://schemas.microsoft.com/office/drawing/2014/main" id="{A257B1DB-8B2D-F13F-3FAB-BE81664587EA}"/>
              </a:ext>
            </a:extLst>
          </p:cNvPr>
          <p:cNvSpPr/>
          <p:nvPr/>
        </p:nvSpPr>
        <p:spPr>
          <a:xfrm>
            <a:off x="497427" y="4649002"/>
            <a:ext cx="5263166" cy="152780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solidFill>
                  <a:schemeClr val="tx1"/>
                </a:solidFill>
                <a:highlight>
                  <a:srgbClr val="A5B4CD"/>
                </a:highlight>
              </a:rPr>
              <a:t>Verbundenheitsanforderung</a:t>
            </a:r>
          </a:p>
          <a:p>
            <a:pPr marL="285750" indent="-285750">
              <a:buFont typeface="Arial" panose="020B0604020202020204" pitchFamily="34" charset="0"/>
              <a:buChar char="•"/>
            </a:pPr>
            <a:r>
              <a:rPr lang="de-DE" dirty="0">
                <a:solidFill>
                  <a:schemeClr val="tx1"/>
                </a:solidFill>
                <a:sym typeface="Wingdings" panose="05000000000000000000" pitchFamily="2" charset="2"/>
              </a:rPr>
              <a:t>Verbundenheit der Administrationsmaßnahme zu einer weiteren Maßnahme des </a:t>
            </a:r>
            <a:r>
              <a:rPr lang="de-DE" dirty="0" err="1">
                <a:solidFill>
                  <a:schemeClr val="tx1"/>
                </a:solidFill>
                <a:sym typeface="Wingdings" panose="05000000000000000000" pitchFamily="2" charset="2"/>
              </a:rPr>
              <a:t>DigitalPakt</a:t>
            </a:r>
            <a:r>
              <a:rPr lang="de-DE" dirty="0">
                <a:solidFill>
                  <a:schemeClr val="tx1"/>
                </a:solidFill>
                <a:sym typeface="Wingdings" panose="05000000000000000000" pitchFamily="2" charset="2"/>
              </a:rPr>
              <a:t> Schule. </a:t>
            </a:r>
          </a:p>
          <a:p>
            <a:pPr marL="285750" indent="-285750">
              <a:buFont typeface="Arial" panose="020B0604020202020204" pitchFamily="34" charset="0"/>
              <a:buChar char="•"/>
            </a:pPr>
            <a:r>
              <a:rPr lang="de-DE" dirty="0">
                <a:solidFill>
                  <a:schemeClr val="tx1"/>
                </a:solidFill>
                <a:sym typeface="Wingdings" panose="05000000000000000000" pitchFamily="2" charset="2"/>
              </a:rPr>
              <a:t>z.B. technische Administration von im </a:t>
            </a:r>
            <a:r>
              <a:rPr lang="de-DE" dirty="0" err="1">
                <a:solidFill>
                  <a:schemeClr val="tx1"/>
                </a:solidFill>
                <a:sym typeface="Wingdings" panose="05000000000000000000" pitchFamily="2" charset="2"/>
              </a:rPr>
              <a:t>DigitalPakt</a:t>
            </a:r>
            <a:r>
              <a:rPr lang="de-DE" dirty="0">
                <a:solidFill>
                  <a:schemeClr val="tx1"/>
                </a:solidFill>
                <a:sym typeface="Wingdings" panose="05000000000000000000" pitchFamily="2" charset="2"/>
              </a:rPr>
              <a:t> Schule beschafften schulischen IT-Infrastrukturen</a:t>
            </a:r>
          </a:p>
        </p:txBody>
      </p:sp>
    </p:spTree>
    <p:extLst>
      <p:ext uri="{BB962C8B-B14F-4D97-AF65-F5344CB8AC3E}">
        <p14:creationId xmlns:p14="http://schemas.microsoft.com/office/powerpoint/2010/main" val="2557527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3617E-0CD3-4304-B229-D39054D17CF3}"/>
              </a:ext>
            </a:extLst>
          </p:cNvPr>
          <p:cNvSpPr>
            <a:spLocks noGrp="1"/>
          </p:cNvSpPr>
          <p:nvPr>
            <p:ph type="title"/>
          </p:nvPr>
        </p:nvSpPr>
        <p:spPr>
          <a:xfrm>
            <a:off x="451834" y="225714"/>
            <a:ext cx="10515600" cy="1325563"/>
          </a:xfrm>
        </p:spPr>
        <p:txBody>
          <a:bodyPr>
            <a:normAutofit/>
          </a:bodyPr>
          <a:lstStyle/>
          <a:p>
            <a:r>
              <a:rPr lang="de-DE" sz="4000" b="1" dirty="0">
                <a:solidFill>
                  <a:srgbClr val="AFC800"/>
                </a:solidFill>
              </a:rPr>
              <a:t>Beantragung der Förderung als interkommunaler Zusammenschluss</a:t>
            </a:r>
            <a:endParaRPr lang="de-DE" sz="4000" b="1" dirty="0">
              <a:solidFill>
                <a:srgbClr val="005F8C"/>
              </a:solidFill>
            </a:endParaRPr>
          </a:p>
        </p:txBody>
      </p:sp>
      <p:sp>
        <p:nvSpPr>
          <p:cNvPr id="5" name="Foliennummernplatzhalter 4">
            <a:extLst>
              <a:ext uri="{FF2B5EF4-FFF2-40B4-BE49-F238E27FC236}">
                <a16:creationId xmlns:a16="http://schemas.microsoft.com/office/drawing/2014/main" id="{6782D4D4-C7EB-4A62-B521-3FB493269CF4}"/>
              </a:ext>
            </a:extLst>
          </p:cNvPr>
          <p:cNvSpPr>
            <a:spLocks noGrp="1"/>
          </p:cNvSpPr>
          <p:nvPr>
            <p:ph type="sldNum" sz="quarter" idx="12"/>
          </p:nvPr>
        </p:nvSpPr>
        <p:spPr/>
        <p:txBody>
          <a:bodyPr/>
          <a:lstStyle/>
          <a:p>
            <a:fld id="{8FE6573F-76BD-4569-B6BE-87585BC8104E}" type="slidenum">
              <a:rPr lang="de-DE" smtClean="0"/>
              <a:pPr/>
              <a:t>6</a:t>
            </a:fld>
            <a:endParaRPr lang="de-DE"/>
          </a:p>
        </p:txBody>
      </p:sp>
      <p:sp>
        <p:nvSpPr>
          <p:cNvPr id="13" name="Textfeld 12">
            <a:extLst>
              <a:ext uri="{FF2B5EF4-FFF2-40B4-BE49-F238E27FC236}">
                <a16:creationId xmlns:a16="http://schemas.microsoft.com/office/drawing/2014/main" id="{E65E0436-B45A-454A-9E4B-EC50F2443662}"/>
              </a:ext>
            </a:extLst>
          </p:cNvPr>
          <p:cNvSpPr txBox="1"/>
          <p:nvPr/>
        </p:nvSpPr>
        <p:spPr>
          <a:xfrm>
            <a:off x="345154" y="1690062"/>
            <a:ext cx="11008646" cy="4093428"/>
          </a:xfrm>
          <a:prstGeom prst="rect">
            <a:avLst/>
          </a:prstGeom>
          <a:noFill/>
        </p:spPr>
        <p:txBody>
          <a:bodyPr wrap="square" rtlCol="0">
            <a:spAutoFit/>
          </a:bodyPr>
          <a:lstStyle/>
          <a:p>
            <a:r>
              <a:rPr lang="de-DE" sz="2000" b="1" dirty="0">
                <a:highlight>
                  <a:srgbClr val="A5B4CD"/>
                </a:highlight>
                <a:sym typeface="Wingdings" panose="05000000000000000000" pitchFamily="2" charset="2"/>
              </a:rPr>
              <a:t>Schulaufwandsträger können bei der IT-Administration gemeinsame Förderanträge stellen</a:t>
            </a:r>
          </a:p>
          <a:p>
            <a:pPr marL="342900" indent="-342900">
              <a:buFont typeface="Wingdings" panose="05000000000000000000" pitchFamily="2" charset="2"/>
              <a:buChar char="à"/>
            </a:pPr>
            <a:r>
              <a:rPr lang="de-DE" sz="2000" dirty="0">
                <a:sym typeface="Wingdings" panose="05000000000000000000" pitchFamily="2" charset="2"/>
              </a:rPr>
              <a:t>Sie schließen sich zu einer „</a:t>
            </a:r>
            <a:r>
              <a:rPr lang="de-DE" sz="2000" b="1" dirty="0">
                <a:sym typeface="Wingdings" panose="05000000000000000000" pitchFamily="2" charset="2"/>
              </a:rPr>
              <a:t>Administrationsgemeinschaft</a:t>
            </a:r>
            <a:r>
              <a:rPr lang="de-DE" sz="2000" dirty="0">
                <a:sym typeface="Wingdings" panose="05000000000000000000" pitchFamily="2" charset="2"/>
              </a:rPr>
              <a:t>“ zusammen</a:t>
            </a:r>
          </a:p>
          <a:p>
            <a:pPr marL="342900" indent="-342900">
              <a:buFont typeface="Wingdings" panose="05000000000000000000" pitchFamily="2" charset="2"/>
              <a:buChar char="à"/>
            </a:pPr>
            <a:r>
              <a:rPr lang="de-DE" sz="2000" dirty="0">
                <a:sym typeface="Wingdings" panose="05000000000000000000" pitchFamily="2" charset="2"/>
              </a:rPr>
              <a:t>Bei der Regierung muss dann eine gemeinsame Abwicklung </a:t>
            </a:r>
            <a:r>
              <a:rPr lang="de-DE" sz="2000" b="1" dirty="0">
                <a:sym typeface="Wingdings" panose="05000000000000000000" pitchFamily="2" charset="2"/>
              </a:rPr>
              <a:t>beantragt</a:t>
            </a:r>
            <a:r>
              <a:rPr lang="de-DE" sz="2000" dirty="0">
                <a:sym typeface="Wingdings" panose="05000000000000000000" pitchFamily="2" charset="2"/>
              </a:rPr>
              <a:t> werden </a:t>
            </a:r>
          </a:p>
          <a:p>
            <a:pPr marL="342900" indent="-342900">
              <a:buFont typeface="Wingdings" panose="05000000000000000000" pitchFamily="2" charset="2"/>
              <a:buChar char="à"/>
            </a:pPr>
            <a:r>
              <a:rPr lang="de-DE" sz="2000" dirty="0">
                <a:sym typeface="Wingdings" panose="05000000000000000000" pitchFamily="2" charset="2"/>
              </a:rPr>
              <a:t>Daraufhin stellt Regierung eine </a:t>
            </a:r>
            <a:r>
              <a:rPr lang="de-DE" sz="2000" b="1" dirty="0">
                <a:sym typeface="Wingdings" panose="05000000000000000000" pitchFamily="2" charset="2"/>
              </a:rPr>
              <a:t>gemeinsame Fördermappe </a:t>
            </a:r>
            <a:r>
              <a:rPr lang="de-DE" sz="2000" dirty="0">
                <a:sym typeface="Wingdings" panose="05000000000000000000" pitchFamily="2" charset="2"/>
              </a:rPr>
              <a:t>bereit inkl. neuer </a:t>
            </a:r>
            <a:r>
              <a:rPr lang="de-DE" sz="2000" b="1" dirty="0">
                <a:sym typeface="Wingdings" panose="05000000000000000000" pitchFamily="2" charset="2"/>
              </a:rPr>
              <a:t>gemeinsamer Trägerkennziffer</a:t>
            </a:r>
            <a:br>
              <a:rPr lang="de-DE" sz="2000" dirty="0">
                <a:sym typeface="Wingdings" panose="05000000000000000000" pitchFamily="2" charset="2"/>
              </a:rPr>
            </a:br>
            <a:endParaRPr lang="de-DE" sz="2000" dirty="0">
              <a:sym typeface="Wingdings" panose="05000000000000000000" pitchFamily="2" charset="2"/>
            </a:endParaRPr>
          </a:p>
          <a:p>
            <a:pPr marL="342900" indent="-342900">
              <a:buFont typeface="Wingdings" panose="05000000000000000000" pitchFamily="2" charset="2"/>
              <a:buChar char="à"/>
            </a:pPr>
            <a:r>
              <a:rPr lang="de-DE" sz="2000" b="1" dirty="0">
                <a:highlight>
                  <a:srgbClr val="A5B4CD"/>
                </a:highlight>
                <a:sym typeface="Wingdings" panose="05000000000000000000" pitchFamily="2" charset="2"/>
              </a:rPr>
              <a:t>Voraussetzung für den gemeinsamen Antrag: </a:t>
            </a:r>
          </a:p>
          <a:p>
            <a:pPr marL="342900" indent="-342900">
              <a:buFont typeface="Symbol" panose="05050102010706020507" pitchFamily="18" charset="2"/>
              <a:buChar char="-"/>
            </a:pPr>
            <a:r>
              <a:rPr lang="de-DE" sz="2000" dirty="0">
                <a:sym typeface="Wingdings" panose="05000000000000000000" pitchFamily="2" charset="2"/>
              </a:rPr>
              <a:t>Abschluss einer </a:t>
            </a:r>
            <a:r>
              <a:rPr lang="de-DE" sz="2000" b="1" dirty="0">
                <a:sym typeface="Wingdings" panose="05000000000000000000" pitchFamily="2" charset="2"/>
              </a:rPr>
              <a:t>rechtlich verbindlichen Vereinbarung</a:t>
            </a:r>
          </a:p>
          <a:p>
            <a:pPr marL="342900" indent="-342900">
              <a:buFont typeface="Symbol" panose="05050102010706020507" pitchFamily="18" charset="2"/>
              <a:buChar char="-"/>
            </a:pPr>
            <a:r>
              <a:rPr lang="de-DE" sz="2000" dirty="0">
                <a:sym typeface="Wingdings" panose="05000000000000000000" pitchFamily="2" charset="2"/>
              </a:rPr>
              <a:t>in der die Organisationsstruktur, Art und Umfang, Kostenregelungen intern geregelt werden.</a:t>
            </a:r>
          </a:p>
          <a:p>
            <a:pPr marL="342900" indent="-342900">
              <a:buFont typeface="Symbol" panose="05050102010706020507" pitchFamily="18" charset="2"/>
              <a:buChar char="-"/>
            </a:pPr>
            <a:r>
              <a:rPr lang="de-DE" sz="2000" dirty="0">
                <a:sym typeface="Wingdings" panose="05000000000000000000" pitchFamily="2" charset="2"/>
              </a:rPr>
              <a:t>Einer der Schulaufwandsträger wird hierin mit der Abwicklung des gemeinsamen Förderverfahren betraut (</a:t>
            </a:r>
            <a:r>
              <a:rPr lang="de-DE" sz="2000" b="1" dirty="0">
                <a:sym typeface="Wingdings" panose="05000000000000000000" pitchFamily="2" charset="2"/>
              </a:rPr>
              <a:t>Bevollmächtigter).</a:t>
            </a:r>
            <a:endParaRPr lang="de-DE" sz="2000" dirty="0">
              <a:sym typeface="Wingdings" panose="05000000000000000000" pitchFamily="2" charset="2"/>
            </a:endParaRPr>
          </a:p>
          <a:p>
            <a:pPr marL="342900" indent="-342900">
              <a:buFont typeface="Symbol" panose="05050102010706020507" pitchFamily="18" charset="2"/>
              <a:buChar char="-"/>
            </a:pPr>
            <a:r>
              <a:rPr lang="de-DE" sz="2000" dirty="0">
                <a:sym typeface="Wingdings" panose="05000000000000000000" pitchFamily="2" charset="2"/>
              </a:rPr>
              <a:t>Die anderen Zuwendungsempfänger erklären die </a:t>
            </a:r>
            <a:r>
              <a:rPr lang="de-DE" sz="2000" b="1" dirty="0">
                <a:sym typeface="Wingdings" panose="05000000000000000000" pitchFamily="2" charset="2"/>
              </a:rPr>
              <a:t>Einbringung ihrer gesamten Förderbudgets</a:t>
            </a:r>
          </a:p>
          <a:p>
            <a:pPr marL="342900" indent="-342900">
              <a:buFont typeface="Arial" panose="020B0604020202020204" pitchFamily="34" charset="0"/>
              <a:buChar char="•"/>
            </a:pPr>
            <a:endParaRPr lang="de-DE" sz="2000" b="1" dirty="0">
              <a:sym typeface="Wingdings" panose="05000000000000000000" pitchFamily="2" charset="2"/>
            </a:endParaRPr>
          </a:p>
        </p:txBody>
      </p:sp>
    </p:spTree>
    <p:extLst>
      <p:ext uri="{BB962C8B-B14F-4D97-AF65-F5344CB8AC3E}">
        <p14:creationId xmlns:p14="http://schemas.microsoft.com/office/powerpoint/2010/main" val="4032856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3617E-0CD3-4304-B229-D39054D17CF3}"/>
              </a:ext>
            </a:extLst>
          </p:cNvPr>
          <p:cNvSpPr>
            <a:spLocks noGrp="1"/>
          </p:cNvSpPr>
          <p:nvPr>
            <p:ph type="title"/>
          </p:nvPr>
        </p:nvSpPr>
        <p:spPr>
          <a:xfrm>
            <a:off x="451834" y="225714"/>
            <a:ext cx="10515600" cy="1325563"/>
          </a:xfrm>
        </p:spPr>
        <p:txBody>
          <a:bodyPr>
            <a:normAutofit/>
          </a:bodyPr>
          <a:lstStyle/>
          <a:p>
            <a:r>
              <a:rPr lang="de-DE" sz="4000" b="1" dirty="0">
                <a:solidFill>
                  <a:srgbClr val="AFC800"/>
                </a:solidFill>
              </a:rPr>
              <a:t>Aufgaben von IT-AdministratorInnen</a:t>
            </a:r>
            <a:endParaRPr lang="de-DE" sz="4000" b="1" dirty="0">
              <a:solidFill>
                <a:srgbClr val="005F8C"/>
              </a:solidFill>
            </a:endParaRPr>
          </a:p>
        </p:txBody>
      </p:sp>
      <p:sp>
        <p:nvSpPr>
          <p:cNvPr id="5" name="Foliennummernplatzhalter 4">
            <a:extLst>
              <a:ext uri="{FF2B5EF4-FFF2-40B4-BE49-F238E27FC236}">
                <a16:creationId xmlns:a16="http://schemas.microsoft.com/office/drawing/2014/main" id="{6782D4D4-C7EB-4A62-B521-3FB493269CF4}"/>
              </a:ext>
            </a:extLst>
          </p:cNvPr>
          <p:cNvSpPr>
            <a:spLocks noGrp="1"/>
          </p:cNvSpPr>
          <p:nvPr>
            <p:ph type="sldNum" sz="quarter" idx="12"/>
          </p:nvPr>
        </p:nvSpPr>
        <p:spPr/>
        <p:txBody>
          <a:bodyPr/>
          <a:lstStyle/>
          <a:p>
            <a:fld id="{8FE6573F-76BD-4569-B6BE-87585BC8104E}" type="slidenum">
              <a:rPr lang="de-DE" smtClean="0"/>
              <a:pPr/>
              <a:t>7</a:t>
            </a:fld>
            <a:endParaRPr lang="de-DE"/>
          </a:p>
        </p:txBody>
      </p:sp>
      <p:sp>
        <p:nvSpPr>
          <p:cNvPr id="13" name="Textfeld 12">
            <a:extLst>
              <a:ext uri="{FF2B5EF4-FFF2-40B4-BE49-F238E27FC236}">
                <a16:creationId xmlns:a16="http://schemas.microsoft.com/office/drawing/2014/main" id="{E65E0436-B45A-454A-9E4B-EC50F2443662}"/>
              </a:ext>
            </a:extLst>
          </p:cNvPr>
          <p:cNvSpPr txBox="1"/>
          <p:nvPr/>
        </p:nvSpPr>
        <p:spPr>
          <a:xfrm>
            <a:off x="451834" y="1428550"/>
            <a:ext cx="11008646" cy="4555093"/>
          </a:xfrm>
          <a:prstGeom prst="rect">
            <a:avLst/>
          </a:prstGeom>
          <a:noFill/>
        </p:spPr>
        <p:txBody>
          <a:bodyPr wrap="square" rtlCol="0">
            <a:spAutoFit/>
          </a:bodyPr>
          <a:lstStyle/>
          <a:p>
            <a:r>
              <a:rPr lang="de-DE" sz="2000" b="1" dirty="0">
                <a:sym typeface="Wingdings" panose="05000000000000000000" pitchFamily="2" charset="2"/>
              </a:rPr>
              <a:t>Das Aufgabenspektrum bezieht sich auf die unterschiedlichen </a:t>
            </a:r>
            <a:r>
              <a:rPr lang="de-DE" sz="2000" b="1" dirty="0">
                <a:highlight>
                  <a:srgbClr val="A5B4CD"/>
                </a:highlight>
                <a:sym typeface="Wingdings" panose="05000000000000000000" pitchFamily="2" charset="2"/>
              </a:rPr>
              <a:t>Infrastrukturkomponenten wie Netzwerke, Hardware und Software.</a:t>
            </a:r>
            <a:r>
              <a:rPr lang="de-DE" sz="2000" b="1" dirty="0">
                <a:sym typeface="Wingdings" panose="05000000000000000000" pitchFamily="2" charset="2"/>
              </a:rPr>
              <a:t> </a:t>
            </a:r>
          </a:p>
          <a:p>
            <a:endParaRPr lang="de-DE" sz="2000" b="1" dirty="0">
              <a:sym typeface="Wingdings" panose="05000000000000000000" pitchFamily="2" charset="2"/>
            </a:endParaRPr>
          </a:p>
          <a:p>
            <a:r>
              <a:rPr lang="de-DE" sz="2000" dirty="0">
                <a:sym typeface="Wingdings" panose="05000000000000000000" pitchFamily="2" charset="2"/>
              </a:rPr>
              <a:t>Die </a:t>
            </a:r>
            <a:r>
              <a:rPr lang="de-DE" sz="2000" b="1" dirty="0">
                <a:sym typeface="Wingdings" panose="05000000000000000000" pitchFamily="2" charset="2"/>
              </a:rPr>
              <a:t>Berufsbildbeschreibung der Bundesagentur für Arbeit </a:t>
            </a:r>
            <a:r>
              <a:rPr lang="de-DE" sz="2000" dirty="0">
                <a:sym typeface="Wingdings" panose="05000000000000000000" pitchFamily="2" charset="2"/>
              </a:rPr>
              <a:t>umfasst dabei in Bezug auf die schulischen IT-Infrastrukturen folgende Aufgabenfelder:</a:t>
            </a:r>
          </a:p>
          <a:p>
            <a:pPr marL="342900" indent="-342900">
              <a:lnSpc>
                <a:spcPct val="150000"/>
              </a:lnSpc>
              <a:buFont typeface="Arial" panose="020B0604020202020204" pitchFamily="34" charset="0"/>
              <a:buChar char="•"/>
            </a:pPr>
            <a:r>
              <a:rPr lang="de-DE" sz="2000" dirty="0">
                <a:sym typeface="Wingdings" panose="05000000000000000000" pitchFamily="2" charset="2"/>
              </a:rPr>
              <a:t>Auf- und Ausbau der (schulischen) Bildungsinfrastruktur planen, begleiten und umsetzen</a:t>
            </a:r>
          </a:p>
          <a:p>
            <a:pPr marL="342900" indent="-342900">
              <a:buFont typeface="Arial" panose="020B0604020202020204" pitchFamily="34" charset="0"/>
              <a:buChar char="•"/>
            </a:pPr>
            <a:r>
              <a:rPr lang="de-DE" sz="2000" dirty="0">
                <a:sym typeface="Wingdings" panose="05000000000000000000" pitchFamily="2" charset="2"/>
              </a:rPr>
              <a:t>(schulische) Netzwerkinfrastruktur konfigurieren, überwachen und pflegen</a:t>
            </a:r>
          </a:p>
          <a:p>
            <a:pPr marL="342900" indent="-342900">
              <a:buFont typeface="Arial" panose="020B0604020202020204" pitchFamily="34" charset="0"/>
              <a:buChar char="•"/>
            </a:pPr>
            <a:r>
              <a:rPr lang="de-DE" sz="2000" dirty="0">
                <a:sym typeface="Wingdings" panose="05000000000000000000" pitchFamily="2" charset="2"/>
              </a:rPr>
              <a:t>System- und Anwendungssoftware konfigurieren, überwachen und pflegen</a:t>
            </a:r>
          </a:p>
          <a:p>
            <a:pPr marL="342900" indent="-342900">
              <a:buFont typeface="Arial" panose="020B0604020202020204" pitchFamily="34" charset="0"/>
              <a:buChar char="•"/>
            </a:pPr>
            <a:r>
              <a:rPr lang="de-DE" sz="2000" dirty="0">
                <a:sym typeface="Wingdings" panose="05000000000000000000" pitchFamily="2" charset="2"/>
              </a:rPr>
              <a:t>Sicherheitsmängel, Fehler und Störungen in der (schulischen) Infrastruktur lokalisieren,  analysieren und beseitigen</a:t>
            </a:r>
          </a:p>
          <a:p>
            <a:pPr marL="342900" indent="-342900">
              <a:buFont typeface="Arial" panose="020B0604020202020204" pitchFamily="34" charset="0"/>
              <a:buChar char="•"/>
            </a:pPr>
            <a:r>
              <a:rPr lang="de-DE" sz="2000" dirty="0">
                <a:sym typeface="Wingdings" panose="05000000000000000000" pitchFamily="2" charset="2"/>
              </a:rPr>
              <a:t>Datensicherheit und Backups konzeptionieren und durchführen, Datenintegrität sichern</a:t>
            </a:r>
          </a:p>
          <a:p>
            <a:pPr marL="342900" indent="-342900">
              <a:buFont typeface="Arial" panose="020B0604020202020204" pitchFamily="34" charset="0"/>
              <a:buChar char="•"/>
            </a:pPr>
            <a:r>
              <a:rPr lang="de-DE" sz="2000" dirty="0">
                <a:sym typeface="Wingdings" panose="05000000000000000000" pitchFamily="2" charset="2"/>
              </a:rPr>
              <a:t>Organisations- und Beratungsaufgaben wahrnehmen, technische Schulungen und Support durchführen</a:t>
            </a:r>
          </a:p>
          <a:p>
            <a:pPr marL="342900" indent="-342900">
              <a:buFont typeface="Arial" panose="020B0604020202020204" pitchFamily="34" charset="0"/>
              <a:buChar char="•"/>
            </a:pPr>
            <a:endParaRPr lang="de-DE" sz="2000" b="1" dirty="0">
              <a:sym typeface="Wingdings" panose="05000000000000000000" pitchFamily="2" charset="2"/>
            </a:endParaRPr>
          </a:p>
        </p:txBody>
      </p:sp>
    </p:spTree>
    <p:extLst>
      <p:ext uri="{BB962C8B-B14F-4D97-AF65-F5344CB8AC3E}">
        <p14:creationId xmlns:p14="http://schemas.microsoft.com/office/powerpoint/2010/main" val="2176473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3617E-0CD3-4304-B229-D39054D17CF3}"/>
              </a:ext>
            </a:extLst>
          </p:cNvPr>
          <p:cNvSpPr>
            <a:spLocks noGrp="1"/>
          </p:cNvSpPr>
          <p:nvPr>
            <p:ph type="title"/>
          </p:nvPr>
        </p:nvSpPr>
        <p:spPr>
          <a:xfrm>
            <a:off x="451834" y="225714"/>
            <a:ext cx="10515600" cy="1325563"/>
          </a:xfrm>
        </p:spPr>
        <p:txBody>
          <a:bodyPr>
            <a:normAutofit/>
          </a:bodyPr>
          <a:lstStyle/>
          <a:p>
            <a:r>
              <a:rPr lang="de-DE" sz="4000" b="1" dirty="0">
                <a:solidFill>
                  <a:srgbClr val="AFC800"/>
                </a:solidFill>
              </a:rPr>
              <a:t>Wichtige Unterlagen – Ausführliche Informationen</a:t>
            </a:r>
            <a:endParaRPr lang="de-DE" sz="4000" b="1" dirty="0">
              <a:solidFill>
                <a:srgbClr val="005F8C"/>
              </a:solidFill>
            </a:endParaRPr>
          </a:p>
        </p:txBody>
      </p:sp>
      <p:sp>
        <p:nvSpPr>
          <p:cNvPr id="5" name="Foliennummernplatzhalter 4">
            <a:extLst>
              <a:ext uri="{FF2B5EF4-FFF2-40B4-BE49-F238E27FC236}">
                <a16:creationId xmlns:a16="http://schemas.microsoft.com/office/drawing/2014/main" id="{6782D4D4-C7EB-4A62-B521-3FB493269CF4}"/>
              </a:ext>
            </a:extLst>
          </p:cNvPr>
          <p:cNvSpPr>
            <a:spLocks noGrp="1"/>
          </p:cNvSpPr>
          <p:nvPr>
            <p:ph type="sldNum" sz="quarter" idx="12"/>
          </p:nvPr>
        </p:nvSpPr>
        <p:spPr/>
        <p:txBody>
          <a:bodyPr/>
          <a:lstStyle/>
          <a:p>
            <a:fld id="{8FE6573F-76BD-4569-B6BE-87585BC8104E}" type="slidenum">
              <a:rPr lang="de-DE" smtClean="0"/>
              <a:pPr/>
              <a:t>8</a:t>
            </a:fld>
            <a:endParaRPr lang="de-DE"/>
          </a:p>
        </p:txBody>
      </p:sp>
      <p:sp>
        <p:nvSpPr>
          <p:cNvPr id="13" name="Textfeld 12">
            <a:extLst>
              <a:ext uri="{FF2B5EF4-FFF2-40B4-BE49-F238E27FC236}">
                <a16:creationId xmlns:a16="http://schemas.microsoft.com/office/drawing/2014/main" id="{E65E0436-B45A-454A-9E4B-EC50F2443662}"/>
              </a:ext>
            </a:extLst>
          </p:cNvPr>
          <p:cNvSpPr txBox="1"/>
          <p:nvPr/>
        </p:nvSpPr>
        <p:spPr>
          <a:xfrm>
            <a:off x="451834" y="1428550"/>
            <a:ext cx="11008646" cy="4093428"/>
          </a:xfrm>
          <a:prstGeom prst="rect">
            <a:avLst/>
          </a:prstGeom>
          <a:noFill/>
        </p:spPr>
        <p:txBody>
          <a:bodyPr wrap="square" rtlCol="0">
            <a:spAutoFit/>
          </a:bodyPr>
          <a:lstStyle/>
          <a:p>
            <a:r>
              <a:rPr lang="de-DE" sz="2000" b="1" dirty="0">
                <a:sym typeface="Wingdings" panose="05000000000000000000" pitchFamily="2" charset="2"/>
              </a:rPr>
              <a:t>Ausführliche Informationen</a:t>
            </a:r>
          </a:p>
          <a:p>
            <a:pPr marL="285750" indent="-285750">
              <a:buFont typeface="Wingdings" panose="05000000000000000000" pitchFamily="2" charset="2"/>
              <a:buChar char="à"/>
            </a:pPr>
            <a:r>
              <a:rPr lang="de-DE" sz="2000" dirty="0">
                <a:sym typeface="Wingdings" panose="05000000000000000000" pitchFamily="2" charset="2"/>
              </a:rPr>
              <a:t> (Doppel-)Richtlinie zur Bayerischen IT-Administrationsförderung (</a:t>
            </a:r>
            <a:r>
              <a:rPr lang="de-DE" sz="2000" dirty="0" err="1">
                <a:sym typeface="Wingdings" panose="05000000000000000000" pitchFamily="2" charset="2"/>
              </a:rPr>
              <a:t>BayARn</a:t>
            </a:r>
            <a:r>
              <a:rPr lang="de-DE" sz="2000" dirty="0">
                <a:sym typeface="Wingdings" panose="05000000000000000000" pitchFamily="2" charset="2"/>
              </a:rPr>
              <a:t>)</a:t>
            </a:r>
          </a:p>
          <a:p>
            <a:r>
              <a:rPr lang="de-DE" sz="2000" dirty="0">
                <a:sym typeface="Wingdings" panose="05000000000000000000" pitchFamily="2" charset="2"/>
              </a:rPr>
              <a:t>= Beinhaltet alle Richtlinien zur </a:t>
            </a:r>
            <a:r>
              <a:rPr lang="de-DE" sz="2000" dirty="0" err="1">
                <a:sym typeface="Wingdings" panose="05000000000000000000" pitchFamily="2" charset="2"/>
              </a:rPr>
              <a:t>BayARn</a:t>
            </a:r>
            <a:r>
              <a:rPr lang="de-DE" sz="2000" dirty="0">
                <a:sym typeface="Wingdings" panose="05000000000000000000" pitchFamily="2" charset="2"/>
              </a:rPr>
              <a:t>/Bund (</a:t>
            </a:r>
            <a:r>
              <a:rPr lang="de-DE" sz="2000" dirty="0" err="1">
                <a:sym typeface="Wingdings" panose="05000000000000000000" pitchFamily="2" charset="2"/>
              </a:rPr>
              <a:t>DigitalPakt</a:t>
            </a:r>
            <a:r>
              <a:rPr lang="de-DE" sz="2000" dirty="0">
                <a:sym typeface="Wingdings" panose="05000000000000000000" pitchFamily="2" charset="2"/>
              </a:rPr>
              <a:t> Schule) und </a:t>
            </a:r>
            <a:r>
              <a:rPr lang="de-DE" sz="2000" dirty="0" err="1">
                <a:sym typeface="Wingdings" panose="05000000000000000000" pitchFamily="2" charset="2"/>
              </a:rPr>
              <a:t>BayARn</a:t>
            </a:r>
            <a:r>
              <a:rPr lang="de-DE" sz="2000" dirty="0">
                <a:sym typeface="Wingdings" panose="05000000000000000000" pitchFamily="2" charset="2"/>
              </a:rPr>
              <a:t>/Land </a:t>
            </a:r>
          </a:p>
          <a:p>
            <a:pPr marL="342900" indent="-342900">
              <a:buFont typeface="Wingdings" panose="05000000000000000000" pitchFamily="2" charset="2"/>
              <a:buChar char="à"/>
            </a:pPr>
            <a:r>
              <a:rPr lang="de-DE" sz="2000" dirty="0">
                <a:sym typeface="Wingdings" panose="05000000000000000000" pitchFamily="2" charset="2"/>
              </a:rPr>
              <a:t>Rechtsgrundlagen für die </a:t>
            </a:r>
            <a:r>
              <a:rPr lang="de-DE" sz="2000" dirty="0" err="1">
                <a:sym typeface="Wingdings" panose="05000000000000000000" pitchFamily="2" charset="2"/>
              </a:rPr>
              <a:t>DigitalPakt</a:t>
            </a:r>
            <a:r>
              <a:rPr lang="de-DE" sz="2000" dirty="0">
                <a:sym typeface="Wingdings" panose="05000000000000000000" pitchFamily="2" charset="2"/>
              </a:rPr>
              <a:t>-Förderung (Bundesmittel)</a:t>
            </a:r>
          </a:p>
          <a:p>
            <a:pPr marL="342900" indent="-342900">
              <a:buFont typeface="Wingdings" panose="05000000000000000000" pitchFamily="2" charset="2"/>
              <a:buChar char="à"/>
            </a:pPr>
            <a:r>
              <a:rPr lang="de-DE" sz="2000" dirty="0">
                <a:sym typeface="Wingdings" panose="05000000000000000000" pitchFamily="2" charset="2"/>
              </a:rPr>
              <a:t>Rechtsgrundlage für die Landesförderung (Landesmittel) </a:t>
            </a:r>
          </a:p>
          <a:p>
            <a:endParaRPr lang="de-DE" sz="2000" dirty="0">
              <a:sym typeface="Wingdings" panose="05000000000000000000" pitchFamily="2" charset="2"/>
            </a:endParaRPr>
          </a:p>
          <a:p>
            <a:r>
              <a:rPr lang="de-DE" sz="2000" b="1" dirty="0">
                <a:sym typeface="Wingdings" panose="05000000000000000000" pitchFamily="2" charset="2"/>
              </a:rPr>
              <a:t>Zusammenfassende Informationen</a:t>
            </a:r>
          </a:p>
          <a:p>
            <a:pPr marL="342900" indent="-342900">
              <a:buFont typeface="Wingdings" panose="05000000000000000000" pitchFamily="2" charset="2"/>
              <a:buChar char="à"/>
            </a:pPr>
            <a:r>
              <a:rPr lang="de-DE" sz="2000" dirty="0">
                <a:sym typeface="Wingdings" panose="05000000000000000000" pitchFamily="2" charset="2"/>
              </a:rPr>
              <a:t>Eckpunkte-</a:t>
            </a:r>
            <a:r>
              <a:rPr lang="de-DE" sz="2000" dirty="0" err="1">
                <a:sym typeface="Wingdings" panose="05000000000000000000" pitchFamily="2" charset="2"/>
              </a:rPr>
              <a:t>DigitalPakt</a:t>
            </a:r>
            <a:r>
              <a:rPr lang="de-DE" sz="2000" dirty="0">
                <a:sym typeface="Wingdings" panose="05000000000000000000" pitchFamily="2" charset="2"/>
              </a:rPr>
              <a:t>-Förderung (Bund)</a:t>
            </a:r>
          </a:p>
          <a:p>
            <a:pPr marL="342900" indent="-342900">
              <a:buFont typeface="Wingdings" panose="05000000000000000000" pitchFamily="2" charset="2"/>
              <a:buChar char="à"/>
            </a:pPr>
            <a:r>
              <a:rPr lang="de-DE" sz="2000" dirty="0">
                <a:sym typeface="Wingdings" panose="05000000000000000000" pitchFamily="2" charset="2"/>
              </a:rPr>
              <a:t>Eckpunkte-Landesförderung </a:t>
            </a:r>
          </a:p>
          <a:p>
            <a:pPr marL="342900" indent="-342900">
              <a:buFont typeface="Wingdings" panose="05000000000000000000" pitchFamily="2" charset="2"/>
              <a:buChar char="à"/>
            </a:pPr>
            <a:endParaRPr lang="de-DE" sz="2000" dirty="0">
              <a:sym typeface="Wingdings" panose="05000000000000000000" pitchFamily="2" charset="2"/>
            </a:endParaRPr>
          </a:p>
          <a:p>
            <a:r>
              <a:rPr lang="de-DE" sz="2000" b="1" dirty="0">
                <a:sym typeface="Wingdings" panose="05000000000000000000" pitchFamily="2" charset="2"/>
              </a:rPr>
              <a:t>Alle Unterlagen und Informationen zur Förderung erhalten Sie auf der Website des KM Bayern: </a:t>
            </a:r>
            <a:r>
              <a:rPr lang="de-DE" sz="2000" dirty="0">
                <a:sym typeface="Wingdings" panose="05000000000000000000" pitchFamily="2" charset="2"/>
                <a:hlinkClick r:id="rId3"/>
              </a:rPr>
              <a:t>https://www.km.bayern.de/allgemein/meldung/7370/professionelle-administration-fuer-it-an-bayerns-schulen.html</a:t>
            </a:r>
            <a:r>
              <a:rPr lang="de-DE" sz="2000" dirty="0">
                <a:sym typeface="Wingdings" panose="05000000000000000000" pitchFamily="2" charset="2"/>
              </a:rPr>
              <a:t> </a:t>
            </a:r>
          </a:p>
        </p:txBody>
      </p:sp>
    </p:spTree>
    <p:extLst>
      <p:ext uri="{BB962C8B-B14F-4D97-AF65-F5344CB8AC3E}">
        <p14:creationId xmlns:p14="http://schemas.microsoft.com/office/powerpoint/2010/main" val="130473342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475582E4BA97EB46A69E2DE6505F61A3" ma:contentTypeVersion="14" ma:contentTypeDescription="Ein neues Dokument erstellen." ma:contentTypeScope="" ma:versionID="da67f7f0c6dadcbb28daa50ba7f4ae0e">
  <xsd:schema xmlns:xsd="http://www.w3.org/2001/XMLSchema" xmlns:xs="http://www.w3.org/2001/XMLSchema" xmlns:p="http://schemas.microsoft.com/office/2006/metadata/properties" xmlns:ns3="eb43e34d-971e-4a3d-b2f8-000d1df75c96" xmlns:ns4="17ea7bc6-38ac-47dc-92c8-65e5325d0857" targetNamespace="http://schemas.microsoft.com/office/2006/metadata/properties" ma:root="true" ma:fieldsID="d9cba3461c3e3d713ae494371e084040" ns3:_="" ns4:_="">
    <xsd:import namespace="eb43e34d-971e-4a3d-b2f8-000d1df75c96"/>
    <xsd:import namespace="17ea7bc6-38ac-47dc-92c8-65e5325d0857"/>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LengthInSeconds" minOccurs="0"/>
                <xsd:element ref="ns4:MediaServiceLoca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43e34d-971e-4a3d-b2f8-000d1df75c96" elementFormDefault="qualified">
    <xsd:import namespace="http://schemas.microsoft.com/office/2006/documentManagement/types"/>
    <xsd:import namespace="http://schemas.microsoft.com/office/infopath/2007/PartnerControls"/>
    <xsd:element name="SharedWithUsers" ma:index="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Freigegeben für - Details" ma:internalName="SharedWithDetails" ma:readOnly="true">
      <xsd:simpleType>
        <xsd:restriction base="dms:Note">
          <xsd:maxLength value="255"/>
        </xsd:restriction>
      </xsd:simpleType>
    </xsd:element>
    <xsd:element name="SharingHintHash" ma:index="10" nillable="true" ma:displayName="Freigabehinweis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7ea7bc6-38ac-47dc-92c8-65e5325d0857"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Location" ma:index="19" nillable="true" ma:displayName="Location" ma:internalName="MediaServiceLocatio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8CC156D-B04D-4CBD-ABE9-D97348BE2782}">
  <ds:schemaRefs>
    <ds:schemaRef ds:uri="http://www.w3.org/XML/1998/namespace"/>
    <ds:schemaRef ds:uri="eb43e34d-971e-4a3d-b2f8-000d1df75c96"/>
    <ds:schemaRef ds:uri="17ea7bc6-38ac-47dc-92c8-65e5325d0857"/>
    <ds:schemaRef ds:uri="http://schemas.microsoft.com/office/2006/metadata/properties"/>
    <ds:schemaRef ds:uri="http://purl.org/dc/elements/1.1/"/>
    <ds:schemaRef ds:uri="http://schemas.microsoft.com/office/2006/documentManagement/types"/>
    <ds:schemaRef ds:uri="http://purl.org/dc/dcmitype/"/>
    <ds:schemaRef ds:uri="http://schemas.openxmlformats.org/package/2006/metadata/core-properties"/>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2E9CA976-4E6D-4333-8C85-891C3CFBC11F}">
  <ds:schemaRefs>
    <ds:schemaRef ds:uri="http://schemas.microsoft.com/sharepoint/v3/contenttype/forms"/>
  </ds:schemaRefs>
</ds:datastoreItem>
</file>

<file path=customXml/itemProps3.xml><?xml version="1.0" encoding="utf-8"?>
<ds:datastoreItem xmlns:ds="http://schemas.openxmlformats.org/officeDocument/2006/customXml" ds:itemID="{3B655B74-5AEF-4DF4-87A6-EAD5D9CCE1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43e34d-971e-4a3d-b2f8-000d1df75c96"/>
    <ds:schemaRef ds:uri="17ea7bc6-38ac-47dc-92c8-65e5325d085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1628</Words>
  <Application>Microsoft Office PowerPoint</Application>
  <PresentationFormat>Breitbild</PresentationFormat>
  <Paragraphs>176</Paragraphs>
  <Slides>8</Slides>
  <Notes>8</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8</vt:i4>
      </vt:variant>
    </vt:vector>
  </HeadingPairs>
  <TitlesOfParts>
    <vt:vector size="14" baseType="lpstr">
      <vt:lpstr>Arial</vt:lpstr>
      <vt:lpstr>Calibri</vt:lpstr>
      <vt:lpstr>Calibri Light</vt:lpstr>
      <vt:lpstr>Symbol</vt:lpstr>
      <vt:lpstr>Wingdings</vt:lpstr>
      <vt:lpstr>Office</vt:lpstr>
      <vt:lpstr>PowerPoint-Präsentation</vt:lpstr>
      <vt:lpstr>TOP 3: INTERKOMMUNALE IT-FACHKRAFT</vt:lpstr>
      <vt:lpstr>Bayerische IT-Administrationsförderung (BayARn)</vt:lpstr>
      <vt:lpstr>Bayerische IT-Administrationsförderung (BayARn)</vt:lpstr>
      <vt:lpstr>PowerPoint-Präsentation</vt:lpstr>
      <vt:lpstr>Beantragung der Förderung als interkommunaler Zusammenschluss</vt:lpstr>
      <vt:lpstr>Aufgaben von IT-AdministratorInnen</vt:lpstr>
      <vt:lpstr>Wichtige Unterlagen – Ausführliche Informationen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Felicitas Kempf</dc:creator>
  <cp:lastModifiedBy>Anna Klüpfel - Kommunale Allianz Main-Wein-Garten e.V.</cp:lastModifiedBy>
  <cp:revision>115</cp:revision>
  <cp:lastPrinted>2022-02-10T16:54:32Z</cp:lastPrinted>
  <dcterms:created xsi:type="dcterms:W3CDTF">2017-07-24T10:50:53Z</dcterms:created>
  <dcterms:modified xsi:type="dcterms:W3CDTF">2022-05-18T07:23:06Z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0x010100475582E4BA97EB46A69E2DE6505F61A3</vt:lpwstr>
  </property>
</Properties>
</file>